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939" r:id="rId2"/>
    <p:sldId id="940" r:id="rId3"/>
    <p:sldId id="1036" r:id="rId4"/>
    <p:sldId id="1045" r:id="rId5"/>
    <p:sldId id="1078" r:id="rId6"/>
    <p:sldId id="1099" r:id="rId7"/>
    <p:sldId id="1100" r:id="rId8"/>
    <p:sldId id="1101" r:id="rId9"/>
    <p:sldId id="1102" r:id="rId10"/>
    <p:sldId id="1079" r:id="rId11"/>
    <p:sldId id="1048" r:id="rId12"/>
    <p:sldId id="1103" r:id="rId13"/>
    <p:sldId id="1080" r:id="rId14"/>
    <p:sldId id="1081" r:id="rId15"/>
    <p:sldId id="1082" r:id="rId16"/>
    <p:sldId id="1084" r:id="rId17"/>
    <p:sldId id="1085" r:id="rId18"/>
    <p:sldId id="1086" r:id="rId19"/>
    <p:sldId id="1097" r:id="rId20"/>
    <p:sldId id="1098" r:id="rId21"/>
    <p:sldId id="1111" r:id="rId22"/>
    <p:sldId id="1112" r:id="rId23"/>
    <p:sldId id="1114" r:id="rId24"/>
    <p:sldId id="1113" r:id="rId25"/>
    <p:sldId id="1110" r:id="rId26"/>
    <p:sldId id="1038" r:id="rId27"/>
    <p:sldId id="1115" r:id="rId28"/>
    <p:sldId id="1104" r:id="rId29"/>
    <p:sldId id="1092" r:id="rId30"/>
    <p:sldId id="1090" r:id="rId31"/>
    <p:sldId id="1105" r:id="rId32"/>
    <p:sldId id="1106" r:id="rId33"/>
    <p:sldId id="1093" r:id="rId34"/>
    <p:sldId id="1108" r:id="rId35"/>
    <p:sldId id="1107" r:id="rId36"/>
    <p:sldId id="1095" r:id="rId37"/>
    <p:sldId id="1096" r:id="rId38"/>
    <p:sldId id="1039" r:id="rId39"/>
    <p:sldId id="1040" r:id="rId40"/>
    <p:sldId id="1076" r:id="rId41"/>
    <p:sldId id="1074" r:id="rId42"/>
  </p:sldIdLst>
  <p:sldSz cx="12192000" cy="6858000"/>
  <p:notesSz cx="6858000" cy="9144000"/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AF7C"/>
    <a:srgbClr val="1C9ED2"/>
    <a:srgbClr val="55B3B3"/>
    <a:srgbClr val="465A65"/>
    <a:srgbClr val="00AEEF"/>
    <a:srgbClr val="C32526"/>
    <a:srgbClr val="6DAB18"/>
    <a:srgbClr val="FA938E"/>
    <a:srgbClr val="F2F2F2"/>
    <a:srgbClr val="F744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62" autoAdjust="0"/>
    <p:restoredTop sz="92945" autoAdjust="0"/>
  </p:normalViewPr>
  <p:slideViewPr>
    <p:cSldViewPr snapToGrid="0" showGuides="1">
      <p:cViewPr varScale="1">
        <p:scale>
          <a:sx n="69" d="100"/>
          <a:sy n="69" d="100"/>
        </p:scale>
        <p:origin x="774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13E272-A017-45D1-BF50-E01C56DEC431}" type="datetimeFigureOut">
              <a:rPr lang="zh-CN" altLang="en-US" smtClean="0"/>
              <a:pPr/>
              <a:t>2019/8/25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D5DD8BC-D6FC-4DC7-95EE-0B21F35818F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252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01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0878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95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252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543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7181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696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4462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3484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1979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5462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>
              <a:solidFill>
                <a:schemeClr val="tx1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9902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1130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3847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70004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0236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8467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9129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4190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25557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5410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096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7729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38233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1311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6588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3821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7646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65905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9548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5654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0601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433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1602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253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970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262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829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499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029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0D3CD5-2856-4FBB-B945-A5AAD51A3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BA84670-E173-4350-8DBA-0DDF414582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06F2C9-6204-4CDC-8A7B-B1FF921C7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8487E7-FDBF-4D2A-8D5B-2D5A24551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4F7A92-F3E2-4CAD-8740-9DB6CE3CD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488515"/>
      </p:ext>
    </p:extLst>
  </p:cSld>
  <p:clrMapOvr>
    <a:masterClrMapping/>
  </p:clrMapOvr>
  <p:transition spd="slow" advClick="0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099A77-1441-4A90-949D-DB4972659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265DE50-21FD-4139-8B7B-248657385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B5924E-B103-452A-9096-C3D5CF13E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71C771-13F6-47BF-8380-D7AD749E8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F76AE8-3F8E-48ED-9684-5C8D8302D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580143"/>
      </p:ext>
    </p:extLst>
  </p:cSld>
  <p:clrMapOvr>
    <a:masterClrMapping/>
  </p:clrMapOvr>
  <p:transition spd="slow" advClick="0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4DF8C08-8700-4D56-BE9A-3C9FC1EF3A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EA194EE-3132-498C-8989-2F2B0A587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68F920-4FD1-4537-BB6C-83DD0C023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3330DC-893A-4C0D-BFC0-545999F4C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A8451E-E009-4858-91B8-768D838F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14039"/>
      </p:ext>
    </p:extLst>
  </p:cSld>
  <p:clrMapOvr>
    <a:masterClrMapping/>
  </p:clrMapOvr>
  <p:transition spd="slow" advClick="0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B30E8C-3688-4423-8BA1-9353733FB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B5F798-345D-4161-8985-38F4EA392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4C21D3-701F-45BA-9941-27756E67D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D6A84C-15C9-4808-89FB-ABC2261A6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D8FA99-F91B-44D2-AF46-BEABD6CD8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108355"/>
      </p:ext>
    </p:extLst>
  </p:cSld>
  <p:clrMapOvr>
    <a:masterClrMapping/>
  </p:clrMapOvr>
  <p:transition spd="slow" advClick="0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AA746F-767A-4EB6-9785-49809D5BC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3D88C4-1C31-4440-902B-C3CAECD19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988CA2-A5F0-4BAA-BD04-493091F3A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2057D3-ED9B-4949-AB4F-5C22EBD9B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3CFA0C-17FF-44A0-B95B-A0A42ECDF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844197"/>
      </p:ext>
    </p:extLst>
  </p:cSld>
  <p:clrMapOvr>
    <a:masterClrMapping/>
  </p:clrMapOvr>
  <p:transition spd="slow" advClick="0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0253A2-7246-4000-BBE5-74CD6E9B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9F10CC-A678-41FF-B910-5D8CBACD9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72FDB5E-1D8C-4777-8BAA-4E87A1C70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5EEC61-1A6D-4106-8173-8EA768A44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7B5362-D05F-47BF-865F-06BFB93C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B0ED683-F6A8-486C-9335-EE0A711FB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972735"/>
      </p:ext>
    </p:extLst>
  </p:cSld>
  <p:clrMapOvr>
    <a:masterClrMapping/>
  </p:clrMapOvr>
  <p:transition spd="slow" advClick="0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AF0EAD-1DBF-4B90-A988-E59FB6DE0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F823B2-199A-4F9B-90E5-AAE0DA4A7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98D05C2-C2A9-45AB-96FF-3741CB8999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561BCF-7A13-4AAC-A2EF-D24AB1A13E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BA8D4A6-DAE7-46C1-AADC-36385DDAEA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5D1820A-BBFA-43AF-9F6B-98A097BA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23C08DB-1A4D-4916-8CF7-EFB651E42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C8DA110-1894-497F-92BB-F2006504B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6887826"/>
      </p:ext>
    </p:extLst>
  </p:cSld>
  <p:clrMapOvr>
    <a:masterClrMapping/>
  </p:clrMapOvr>
  <p:transition spd="slow" advClick="0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7AD8AD-C1A3-4B59-B0F9-98C2DB5A4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72A0638-BD93-41A2-A95E-8F30223AD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DAEA7A-1C9A-40B7-9051-96A559B49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109A3E8-54B0-4742-A3C3-7863BFEEF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05476"/>
      </p:ext>
    </p:extLst>
  </p:cSld>
  <p:clrMapOvr>
    <a:masterClrMapping/>
  </p:clrMapOvr>
  <p:transition spd="slow" advClick="0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40F0FBC-4A3E-451D-9DCF-F7A5E4BC6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9570197-FA96-46EF-BBAF-BABAC0A0A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0E03EA-6DCD-45FF-A2CD-07A7CBB2C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141208"/>
      </p:ext>
    </p:extLst>
  </p:cSld>
  <p:clrMapOvr>
    <a:masterClrMapping/>
  </p:clrMapOvr>
  <p:transition spd="slow" advClick="0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3EA933-38FB-4E95-A113-EA5092923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00D57B-7DD6-4130-B481-F645AB1C7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0CDC4E7-4C9A-480C-BE85-110253D00C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AB418D-F73B-493E-98D8-07DCEB48F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36F2EF3-2177-45FB-9E8E-B4F9EF2A2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999E1A9-A17A-42D1-A6EE-256169024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233103"/>
      </p:ext>
    </p:extLst>
  </p:cSld>
  <p:clrMapOvr>
    <a:masterClrMapping/>
  </p:clrMapOvr>
  <p:transition spd="slow" advClick="0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0D1A9-6505-46B5-8FC4-5F2A96072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B0A8384-EF42-49C7-8B72-47CAC940D6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F41794D-17D9-4743-AF97-AE0528BA9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D3E264-E40A-4D58-96A1-82ECE62A5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271EC6F-D819-4E4A-BA56-03A95BF98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58CC60-3B58-4FEF-BDDE-12351A8BF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135327"/>
      </p:ext>
    </p:extLst>
  </p:cSld>
  <p:clrMapOvr>
    <a:masterClrMapping/>
  </p:clrMapOvr>
  <p:transition spd="slow" advClick="0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043C670-1FE1-4AC4-990A-97B10D12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7C0A71-7D3E-4B34-A627-8CDC308EC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E601AC-2103-4D25-BF42-7089F74348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E8C1BB4-362A-4FA9-8DB1-67ED03367B5F}" type="datetimeFigureOut">
              <a:rPr lang="zh-CN" altLang="en-US" smtClean="0"/>
              <a:pPr/>
              <a:t>2019/8/25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57B1BC-5512-4476-B28B-7AA7E05E4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A7CD38-6541-44CE-A201-EF6C1356E2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F8A68BC-99F0-46F7-8FC8-CC50DBF267E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818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>
    <p:wipe dir="r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e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1.jp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.png"/><Relationship Id="rId9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40.png"/><Relationship Id="rId3" Type="http://schemas.openxmlformats.org/officeDocument/2006/relationships/image" Target="../media/image1.jpg"/><Relationship Id="rId7" Type="http://schemas.openxmlformats.org/officeDocument/2006/relationships/image" Target="../media/image32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.png"/><Relationship Id="rId9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jp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.png"/><Relationship Id="rId9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.png"/><Relationship Id="rId9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.png"/><Relationship Id="rId9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.png"/><Relationship Id="rId9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.png"/><Relationship Id="rId9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.png"/><Relationship Id="rId9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1.jpg"/><Relationship Id="rId21" Type="http://schemas.openxmlformats.org/officeDocument/2006/relationships/image" Target="../media/image64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2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64.png"/><Relationship Id="rId3" Type="http://schemas.openxmlformats.org/officeDocument/2006/relationships/image" Target="../media/image1.jp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jpeg"/><Relationship Id="rId10" Type="http://schemas.openxmlformats.org/officeDocument/2006/relationships/image" Target="../media/image70.png"/><Relationship Id="rId19" Type="http://schemas.openxmlformats.org/officeDocument/2006/relationships/image" Target="../media/image77.png"/><Relationship Id="rId4" Type="http://schemas.openxmlformats.org/officeDocument/2006/relationships/image" Target="../media/image2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2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9639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4" name="TextBox 3">
            <a:extLst>
              <a:ext uri="{FF2B5EF4-FFF2-40B4-BE49-F238E27FC236}">
                <a16:creationId xmlns:a16="http://schemas.microsoft.com/office/drawing/2014/main" id="{C428F51D-73A2-4EA4-986D-2C82A994E032}"/>
              </a:ext>
            </a:extLst>
          </p:cNvPr>
          <p:cNvSpPr txBox="1"/>
          <p:nvPr/>
        </p:nvSpPr>
        <p:spPr>
          <a:xfrm>
            <a:off x="2043616" y="3406335"/>
            <a:ext cx="761518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Supervisor:</a:t>
            </a:r>
            <a:r>
              <a:rPr lang="en-US" altLang="zh-CN" sz="30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- Lam </a:t>
            </a:r>
            <a:r>
              <a:rPr lang="en-US" altLang="zh-CN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Huu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Khanh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Phuong</a:t>
            </a:r>
          </a:p>
          <a:p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3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Members:	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 Ngo Minh Tan - Leader		</a:t>
            </a:r>
          </a:p>
          <a:p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	- Nguyen </a:t>
            </a:r>
            <a:r>
              <a:rPr lang="en-US" altLang="zh-CN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Huu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Thang</a:t>
            </a:r>
          </a:p>
          <a:p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	- Nguyen </a:t>
            </a:r>
            <a:r>
              <a:rPr lang="en-US" altLang="zh-CN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Luu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Hong Son		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5" name="矩形: 圆顶角 34">
            <a:extLst>
              <a:ext uri="{FF2B5EF4-FFF2-40B4-BE49-F238E27FC236}">
                <a16:creationId xmlns:a16="http://schemas.microsoft.com/office/drawing/2014/main" id="{D16B0F3F-FEA2-4D41-AB6E-F01991902773}"/>
              </a:ext>
            </a:extLst>
          </p:cNvPr>
          <p:cNvSpPr/>
          <p:nvPr/>
        </p:nvSpPr>
        <p:spPr>
          <a:xfrm rot="10800000">
            <a:off x="4848375" y="402690"/>
            <a:ext cx="2504926" cy="616485"/>
          </a:xfrm>
          <a:prstGeom prst="round2SameRect">
            <a:avLst>
              <a:gd name="adj1" fmla="val 21302"/>
              <a:gd name="adj2" fmla="val 0"/>
            </a:avLst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848375" y="5799125"/>
            <a:ext cx="2504926" cy="782650"/>
            <a:chOff x="4848375" y="5799125"/>
            <a:chExt cx="2504926" cy="782650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C85B44E8-A826-4BB7-BDFD-5EB0E57D5C75}"/>
                </a:ext>
              </a:extLst>
            </p:cNvPr>
            <p:cNvSpPr/>
            <p:nvPr/>
          </p:nvSpPr>
          <p:spPr>
            <a:xfrm>
              <a:off x="4848375" y="6197600"/>
              <a:ext cx="2504926" cy="384175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等腰三角形 36">
              <a:extLst>
                <a:ext uri="{FF2B5EF4-FFF2-40B4-BE49-F238E27FC236}">
                  <a16:creationId xmlns:a16="http://schemas.microsoft.com/office/drawing/2014/main" id="{DBD0BDBB-5443-4E31-86AD-7606FF7FC289}"/>
                </a:ext>
              </a:extLst>
            </p:cNvPr>
            <p:cNvSpPr/>
            <p:nvPr/>
          </p:nvSpPr>
          <p:spPr>
            <a:xfrm>
              <a:off x="5759985" y="5799125"/>
              <a:ext cx="690563" cy="399124"/>
            </a:xfrm>
            <a:prstGeom prst="triangle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1" name="TextBox 4">
            <a:extLst>
              <a:ext uri="{FF2B5EF4-FFF2-40B4-BE49-F238E27FC236}">
                <a16:creationId xmlns:a16="http://schemas.microsoft.com/office/drawing/2014/main" id="{E377EB04-DF81-496A-B5D0-0173ECE512A8}"/>
              </a:ext>
            </a:extLst>
          </p:cNvPr>
          <p:cNvSpPr txBox="1"/>
          <p:nvPr/>
        </p:nvSpPr>
        <p:spPr>
          <a:xfrm>
            <a:off x="2293040" y="1950158"/>
            <a:ext cx="78418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5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Mind Sending</a:t>
            </a:r>
            <a:endParaRPr lang="zh-CN" alt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8" name="Picture 27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6"/>
          <a:stretch/>
        </p:blipFill>
        <p:spPr bwMode="auto">
          <a:xfrm>
            <a:off x="1422817" y="731197"/>
            <a:ext cx="2806201" cy="11245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Connector 11"/>
          <p:cNvCxnSpPr/>
          <p:nvPr/>
        </p:nvCxnSpPr>
        <p:spPr>
          <a:xfrm>
            <a:off x="1992302" y="4202607"/>
            <a:ext cx="7436313" cy="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747613" y="3609155"/>
            <a:ext cx="0" cy="1622888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828581"/>
      </p:ext>
    </p:extLst>
  </p:cSld>
  <p:clrMapOvr>
    <a:masterClrMapping/>
  </p:clrMapOvr>
  <p:transition spd="slow" advClick="0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56020" y="1728100"/>
            <a:ext cx="3282413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4910057" y="1124946"/>
            <a:ext cx="1891801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zh-CN" altLang="en-US" sz="25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8194" name="Picture 2" descr="Inbound vs Outbound Marketing">
            <a:extLst>
              <a:ext uri="{FF2B5EF4-FFF2-40B4-BE49-F238E27FC236}">
                <a16:creationId xmlns:a16="http://schemas.microsoft.com/office/drawing/2014/main" id="{E1646A0B-5197-4C6B-BE41-F397ABCCE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650" y="1049159"/>
            <a:ext cx="5182056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248652"/>
      </p:ext>
    </p:extLst>
  </p:cSld>
  <p:clrMapOvr>
    <a:masterClrMapping/>
  </p:clrMapOvr>
  <p:transition spd="slow" advClick="0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5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8194" name="Picture 2" descr="Káº¿t quáº£ hÃ¬nh áº£nh cho statistic email market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946" y="634658"/>
            <a:ext cx="5618654" cy="556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45243"/>
      </p:ext>
    </p:extLst>
  </p:cSld>
  <p:clrMapOvr>
    <a:masterClrMapping/>
  </p:clrMapOvr>
  <p:transition spd="slow" advClick="0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56020" y="1728100"/>
            <a:ext cx="3282413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4910057" y="1124946"/>
            <a:ext cx="1891801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zh-CN" altLang="en-US" sz="25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" name="AutoShape 4" descr="Káº¿t quáº£ hÃ¬nh áº£nh cho i don't ca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1043463"/>
            <a:ext cx="5817852" cy="5154137"/>
          </a:xfrm>
          <a:prstGeom prst="rect">
            <a:avLst/>
          </a:prstGeom>
        </p:spPr>
      </p:pic>
      <p:pic>
        <p:nvPicPr>
          <p:cNvPr id="4098" name="Picture 2" descr="Káº¿t quáº£ hÃ¬nh áº£nh cho statistic use emai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982" y="1043462"/>
            <a:ext cx="4937617" cy="515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923567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Email marketing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5" y="1728100"/>
            <a:ext cx="3664215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2400" noProof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Minimize the cost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12" name="Picture 11" descr="https://cache.digistar.vn/wp-content/uploads/2017/01/TIETKIEM-360x271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183" y="1682865"/>
            <a:ext cx="4391890" cy="36853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4119285"/>
      </p:ext>
    </p:extLst>
  </p:cSld>
  <p:clrMapOvr>
    <a:masterClrMapping/>
  </p:clrMapOvr>
  <p:transition spd="slow" advClick="0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Email marketing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5" y="1728100"/>
            <a:ext cx="3664215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2400" noProof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2400" dirty="0"/>
              <a:t>High success rate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7172" name="Picture 4" descr="HÃ¬nh áº£nh cÃ³ liÃªn qua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491" y="634659"/>
            <a:ext cx="4244109" cy="556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530188"/>
      </p:ext>
    </p:extLst>
  </p:cSld>
  <p:clrMapOvr>
    <a:masterClrMapping/>
  </p:clrMapOvr>
  <p:transition spd="slow" advClick="0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Email marketing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4598" y="1728100"/>
            <a:ext cx="4221440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2400" noProof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2400" dirty="0"/>
              <a:t>High speed and easy to use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12" name="Picture 11" descr="https://cache.digistar.vn/wp-content/uploads/2017/01/email-marketing2-1024x682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622300"/>
            <a:ext cx="5588000" cy="5575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5735340"/>
      </p:ext>
    </p:extLst>
  </p:cSld>
  <p:clrMapOvr>
    <a:masterClrMapping/>
  </p:clrMapOvr>
  <p:transition spd="slow" advClick="0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Email marketing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5" y="1728100"/>
            <a:ext cx="3664215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2400" noProof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2400" dirty="0"/>
              <a:t>Aim for the right target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12290" name="Picture 2" descr="Káº¿t quáº£ hÃ¬nh áº£nh cho Aim for the right targe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744" y="634660"/>
            <a:ext cx="5601855" cy="556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388056"/>
      </p:ext>
    </p:extLst>
  </p:cSld>
  <p:clrMapOvr>
    <a:masterClrMapping/>
  </p:clrMapOvr>
  <p:transition spd="slow" advClick="0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Email marketing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5" y="1728100"/>
            <a:ext cx="3664215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2400" noProof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2400" noProof="0" dirty="0"/>
              <a:t>F</a:t>
            </a:r>
            <a:r>
              <a:rPr lang="en-US" sz="2400" dirty="0" err="1"/>
              <a:t>lexibility</a:t>
            </a:r>
            <a:r>
              <a:rPr lang="en-US" sz="2400" dirty="0"/>
              <a:t> in design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13314" name="Picture 2" descr="Káº¿t quáº£ hÃ¬nh áº£nh cho flexibility in desig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945" y="634659"/>
            <a:ext cx="5600181" cy="556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580525"/>
      </p:ext>
    </p:extLst>
  </p:cSld>
  <p:clrMapOvr>
    <a:masterClrMapping/>
  </p:clrMapOvr>
  <p:transition spd="slow" advClick="0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Email marketing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5" y="1728100"/>
            <a:ext cx="4075966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2400" noProof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2400" noProof="0" dirty="0"/>
              <a:t>I</a:t>
            </a:r>
            <a:r>
              <a:rPr lang="en-US" sz="2400" dirty="0" err="1"/>
              <a:t>ncrease</a:t>
            </a:r>
            <a:r>
              <a:rPr lang="en-US" sz="2400" dirty="0"/>
              <a:t> brand awareness and keep relationships with customers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390" y="1747656"/>
            <a:ext cx="5552209" cy="36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045245"/>
      </p:ext>
    </p:extLst>
  </p:cSld>
  <p:clrMapOvr>
    <a:masterClrMapping/>
  </p:clrMapOvr>
  <p:transition spd="slow" advClick="0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2. </a:t>
            </a:r>
            <a:r>
              <a:rPr lang="en-US" altLang="ja-JP" sz="3000" noProof="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Demo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5" y="1854438"/>
            <a:ext cx="3043136" cy="3043136"/>
          </a:xfrm>
          <a:prstGeom prst="rect">
            <a:avLst/>
          </a:prstGeom>
        </p:spPr>
      </p:pic>
      <p:sp>
        <p:nvSpPr>
          <p:cNvPr id="12" name="TextBox 6">
            <a:extLst>
              <a:ext uri="{FF2B5EF4-FFF2-40B4-BE49-F238E27FC236}">
                <a16:creationId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458426059"/>
      </p:ext>
    </p:extLst>
  </p:cSld>
  <p:clrMapOvr>
    <a:masterClrMapping/>
  </p:clrMapOvr>
  <p:transition spd="slow" advClick="0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10596818" y="352268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6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66750" y="64135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CBDF5EF6-4471-4B03-B3DB-6D03654F930C}"/>
              </a:ext>
            </a:extLst>
          </p:cNvPr>
          <p:cNvSpPr/>
          <p:nvPr/>
        </p:nvSpPr>
        <p:spPr>
          <a:xfrm rot="16200000">
            <a:off x="60305" y="2979063"/>
            <a:ext cx="29036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ts val="6000"/>
              </a:lnSpc>
            </a:pPr>
            <a:r>
              <a:rPr lang="en-US" altLang="zh-CN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CONTENT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864112" y="1284952"/>
            <a:ext cx="5661139" cy="760723"/>
            <a:chOff x="5759003" y="1284952"/>
            <a:chExt cx="4622974" cy="760723"/>
          </a:xfrm>
        </p:grpSpPr>
        <p:sp>
          <p:nvSpPr>
            <p:cNvPr id="36" name="TextBox 6">
              <a:extLst>
                <a:ext uri="{FF2B5EF4-FFF2-40B4-BE49-F238E27FC236}">
                  <a16:creationId xmlns:a16="http://schemas.microsoft.com/office/drawing/2014/main" id="{9ECDCDDF-1F88-479E-94BC-95FA626A2CE4}"/>
                </a:ext>
              </a:extLst>
            </p:cNvPr>
            <p:cNvSpPr txBox="1"/>
            <p:nvPr/>
          </p:nvSpPr>
          <p:spPr>
            <a:xfrm>
              <a:off x="7206718" y="1284952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01</a:t>
              </a:r>
            </a:p>
          </p:txBody>
        </p:sp>
        <p:grpSp>
          <p:nvGrpSpPr>
            <p:cNvPr id="37" name="Group 7">
              <a:extLst>
                <a:ext uri="{FF2B5EF4-FFF2-40B4-BE49-F238E27FC236}">
                  <a16:creationId xmlns:a16="http://schemas.microsoft.com/office/drawing/2014/main" id="{E3EA00F3-0ABF-436A-8C04-5A53081E4CED}"/>
                </a:ext>
              </a:extLst>
            </p:cNvPr>
            <p:cNvGrpSpPr/>
            <p:nvPr/>
          </p:nvGrpSpPr>
          <p:grpSpPr>
            <a:xfrm>
              <a:off x="5759003" y="1458225"/>
              <a:ext cx="4622974" cy="587450"/>
              <a:chOff x="3943834" y="680191"/>
              <a:chExt cx="4622974" cy="587450"/>
            </a:xfrm>
          </p:grpSpPr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id="{B13FCBA9-0337-4312-9A63-C587B100167E}"/>
                  </a:ext>
                </a:extLst>
              </p:cNvPr>
              <p:cNvSpPr txBox="1"/>
              <p:nvPr/>
            </p:nvSpPr>
            <p:spPr>
              <a:xfrm>
                <a:off x="5921150" y="680191"/>
                <a:ext cx="2588823" cy="425978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Introduction</a:t>
                </a:r>
                <a:endParaRPr lang="zh-CN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8" name="TextBox 9">
                <a:extLst>
                  <a:ext uri="{FF2B5EF4-FFF2-40B4-BE49-F238E27FC236}">
                    <a16:creationId xmlns:a16="http://schemas.microsoft.com/office/drawing/2014/main" id="{824046AB-D79F-45C2-A409-6100B18483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46229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5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9" name="Group 10">
            <a:extLst>
              <a:ext uri="{FF2B5EF4-FFF2-40B4-BE49-F238E27FC236}">
                <a16:creationId xmlns:a16="http://schemas.microsoft.com/office/drawing/2014/main" id="{8CE17AB8-2AC3-4A65-B921-FC4787D06194}"/>
              </a:ext>
            </a:extLst>
          </p:cNvPr>
          <p:cNvGrpSpPr/>
          <p:nvPr/>
        </p:nvGrpSpPr>
        <p:grpSpPr>
          <a:xfrm>
            <a:off x="5759003" y="2041396"/>
            <a:ext cx="6512566" cy="707886"/>
            <a:chOff x="2066367" y="2785234"/>
            <a:chExt cx="6512566" cy="707886"/>
          </a:xfrm>
        </p:grpSpPr>
        <p:sp>
          <p:nvSpPr>
            <p:cNvPr id="50" name="TextBox 11">
              <a:extLst>
                <a:ext uri="{FF2B5EF4-FFF2-40B4-BE49-F238E27FC236}">
                  <a16:creationId xmlns:a16="http://schemas.microsoft.com/office/drawing/2014/main" id="{17AE23AD-0E23-4C1C-A538-CDA3C1FFD556}"/>
                </a:ext>
              </a:extLst>
            </p:cNvPr>
            <p:cNvSpPr txBox="1"/>
            <p:nvPr/>
          </p:nvSpPr>
          <p:spPr>
            <a:xfrm>
              <a:off x="3912618" y="2785234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02</a:t>
              </a:r>
            </a:p>
          </p:txBody>
        </p:sp>
        <p:grpSp>
          <p:nvGrpSpPr>
            <p:cNvPr id="51" name="Group 12">
              <a:extLst>
                <a:ext uri="{FF2B5EF4-FFF2-40B4-BE49-F238E27FC236}">
                  <a16:creationId xmlns:a16="http://schemas.microsoft.com/office/drawing/2014/main" id="{4C6C98CD-9164-40BC-A078-0D18A3AC73D3}"/>
                </a:ext>
              </a:extLst>
            </p:cNvPr>
            <p:cNvGrpSpPr/>
            <p:nvPr/>
          </p:nvGrpSpPr>
          <p:grpSpPr>
            <a:xfrm>
              <a:off x="2066367" y="3086619"/>
              <a:ext cx="6512566" cy="374029"/>
              <a:chOff x="3943834" y="893612"/>
              <a:chExt cx="6512566" cy="374029"/>
            </a:xfrm>
          </p:grpSpPr>
          <p:sp>
            <p:nvSpPr>
              <p:cNvPr id="52" name="TextBox 13">
                <a:extLst>
                  <a:ext uri="{FF2B5EF4-FFF2-40B4-BE49-F238E27FC236}">
                    <a16:creationId xmlns:a16="http://schemas.microsoft.com/office/drawing/2014/main" id="{B76254CD-BA1E-4892-B6F2-E8CEBD12B056}"/>
                  </a:ext>
                </a:extLst>
              </p:cNvPr>
              <p:cNvSpPr txBox="1"/>
              <p:nvPr/>
            </p:nvSpPr>
            <p:spPr>
              <a:xfrm>
                <a:off x="6493826" y="893612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defRPr>
                </a:lvl1pPr>
              </a:lstStyle>
              <a:p>
                <a:r>
                  <a:rPr lang="en-US" altLang="zh-CN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Issues</a:t>
                </a:r>
                <a:endParaRPr lang="zh-CN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3" name="TextBox 14">
                <a:extLst>
                  <a:ext uri="{FF2B5EF4-FFF2-40B4-BE49-F238E27FC236}">
                    <a16:creationId xmlns:a16="http://schemas.microsoft.com/office/drawing/2014/main" id="{2EA22D11-A6D1-4E9C-B737-0E3D3A3769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4774180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0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4" name="Group 15">
            <a:extLst>
              <a:ext uri="{FF2B5EF4-FFF2-40B4-BE49-F238E27FC236}">
                <a16:creationId xmlns:a16="http://schemas.microsoft.com/office/drawing/2014/main" id="{B8D2BE1E-4DB6-4F04-9A63-9B946B8C9701}"/>
              </a:ext>
            </a:extLst>
          </p:cNvPr>
          <p:cNvGrpSpPr/>
          <p:nvPr/>
        </p:nvGrpSpPr>
        <p:grpSpPr>
          <a:xfrm>
            <a:off x="5759002" y="2740520"/>
            <a:ext cx="6506750" cy="707886"/>
            <a:chOff x="2066366" y="4208272"/>
            <a:chExt cx="6506750" cy="707886"/>
          </a:xfrm>
        </p:grpSpPr>
        <p:sp>
          <p:nvSpPr>
            <p:cNvPr id="55" name="TextBox 16">
              <a:extLst>
                <a:ext uri="{FF2B5EF4-FFF2-40B4-BE49-F238E27FC236}">
                  <a16:creationId xmlns:a16="http://schemas.microsoft.com/office/drawing/2014/main" id="{132B4F1E-A5CE-46C5-B92C-968DE6D947B9}"/>
                </a:ext>
              </a:extLst>
            </p:cNvPr>
            <p:cNvSpPr txBox="1"/>
            <p:nvPr/>
          </p:nvSpPr>
          <p:spPr>
            <a:xfrm>
              <a:off x="3944299" y="4208272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03</a:t>
              </a:r>
            </a:p>
          </p:txBody>
        </p:sp>
        <p:grpSp>
          <p:nvGrpSpPr>
            <p:cNvPr id="56" name="Group 17">
              <a:extLst>
                <a:ext uri="{FF2B5EF4-FFF2-40B4-BE49-F238E27FC236}">
                  <a16:creationId xmlns:a16="http://schemas.microsoft.com/office/drawing/2014/main" id="{714E81D5-B65F-458A-98DD-C7A77F1934D6}"/>
                </a:ext>
              </a:extLst>
            </p:cNvPr>
            <p:cNvGrpSpPr/>
            <p:nvPr/>
          </p:nvGrpSpPr>
          <p:grpSpPr>
            <a:xfrm>
              <a:off x="2066366" y="4460738"/>
              <a:ext cx="6506750" cy="368062"/>
              <a:chOff x="3943833" y="899579"/>
              <a:chExt cx="6506750" cy="368062"/>
            </a:xfrm>
          </p:grpSpPr>
          <p:sp>
            <p:nvSpPr>
              <p:cNvPr id="57" name="TextBox 18">
                <a:extLst>
                  <a:ext uri="{FF2B5EF4-FFF2-40B4-BE49-F238E27FC236}">
                    <a16:creationId xmlns:a16="http://schemas.microsoft.com/office/drawing/2014/main" id="{DAFA7478-7BC1-4D52-A218-3D8D832F5984}"/>
                  </a:ext>
                </a:extLst>
              </p:cNvPr>
              <p:cNvSpPr txBox="1"/>
              <p:nvPr/>
            </p:nvSpPr>
            <p:spPr>
              <a:xfrm>
                <a:off x="6488009" y="89957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</a:rPr>
                  <a:t>Idea &amp; Solution</a:t>
                </a:r>
                <a:endParaRPr lang="zh-CN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endParaRPr>
              </a:p>
            </p:txBody>
          </p:sp>
          <p:sp>
            <p:nvSpPr>
              <p:cNvPr id="58" name="TextBox 19">
                <a:extLst>
                  <a:ext uri="{FF2B5EF4-FFF2-40B4-BE49-F238E27FC236}">
                    <a16:creationId xmlns:a16="http://schemas.microsoft.com/office/drawing/2014/main" id="{B6635A80-1CFC-4451-9DE2-AD49FF1EC4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3" y="947273"/>
                <a:ext cx="4525463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5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9" name="Group 20">
            <a:extLst>
              <a:ext uri="{FF2B5EF4-FFF2-40B4-BE49-F238E27FC236}">
                <a16:creationId xmlns:a16="http://schemas.microsoft.com/office/drawing/2014/main" id="{1F107EBA-18D3-4422-963A-DCC34F149552}"/>
              </a:ext>
            </a:extLst>
          </p:cNvPr>
          <p:cNvGrpSpPr/>
          <p:nvPr/>
        </p:nvGrpSpPr>
        <p:grpSpPr>
          <a:xfrm>
            <a:off x="5759003" y="3370615"/>
            <a:ext cx="6489038" cy="707886"/>
            <a:chOff x="2066367" y="5590556"/>
            <a:chExt cx="6489038" cy="707886"/>
          </a:xfrm>
        </p:grpSpPr>
        <p:sp>
          <p:nvSpPr>
            <p:cNvPr id="70" name="TextBox 21">
              <a:extLst>
                <a:ext uri="{FF2B5EF4-FFF2-40B4-BE49-F238E27FC236}">
                  <a16:creationId xmlns:a16="http://schemas.microsoft.com/office/drawing/2014/main" id="{333A2D19-B68C-46D9-A0CB-47D52227648B}"/>
                </a:ext>
              </a:extLst>
            </p:cNvPr>
            <p:cNvSpPr txBox="1"/>
            <p:nvPr/>
          </p:nvSpPr>
          <p:spPr>
            <a:xfrm>
              <a:off x="3952313" y="5590556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04</a:t>
              </a:r>
            </a:p>
          </p:txBody>
        </p:sp>
        <p:grpSp>
          <p:nvGrpSpPr>
            <p:cNvPr id="71" name="Group 22">
              <a:extLst>
                <a:ext uri="{FF2B5EF4-FFF2-40B4-BE49-F238E27FC236}">
                  <a16:creationId xmlns:a16="http://schemas.microsoft.com/office/drawing/2014/main" id="{36F810B9-382F-4E3C-ACF3-81BBBD795E4A}"/>
                </a:ext>
              </a:extLst>
            </p:cNvPr>
            <p:cNvGrpSpPr/>
            <p:nvPr/>
          </p:nvGrpSpPr>
          <p:grpSpPr>
            <a:xfrm>
              <a:off x="2066367" y="5843009"/>
              <a:ext cx="6489038" cy="353943"/>
              <a:chOff x="3943834" y="913698"/>
              <a:chExt cx="6489038" cy="353943"/>
            </a:xfrm>
          </p:grpSpPr>
          <p:sp>
            <p:nvSpPr>
              <p:cNvPr id="72" name="TextBox 23">
                <a:extLst>
                  <a:ext uri="{FF2B5EF4-FFF2-40B4-BE49-F238E27FC236}">
                    <a16:creationId xmlns:a16="http://schemas.microsoft.com/office/drawing/2014/main" id="{90D832E6-F10F-4302-9872-ED31BC57B0C0}"/>
                  </a:ext>
                </a:extLst>
              </p:cNvPr>
              <p:cNvSpPr txBox="1"/>
              <p:nvPr/>
            </p:nvSpPr>
            <p:spPr>
              <a:xfrm>
                <a:off x="6470298" y="913698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</a:rPr>
                  <a:t>algorithm</a:t>
                </a:r>
                <a:endParaRPr lang="zh-CN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endParaRPr>
              </a:p>
            </p:txBody>
          </p:sp>
          <p:sp>
            <p:nvSpPr>
              <p:cNvPr id="73" name="TextBox 24">
                <a:extLst>
                  <a:ext uri="{FF2B5EF4-FFF2-40B4-BE49-F238E27FC236}">
                    <a16:creationId xmlns:a16="http://schemas.microsoft.com/office/drawing/2014/main" id="{B26AE5A1-0EC2-457F-9E83-29D2016F0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46229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5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4" name="Group 20">
            <a:extLst>
              <a:ext uri="{FF2B5EF4-FFF2-40B4-BE49-F238E27FC236}">
                <a16:creationId xmlns:a16="http://schemas.microsoft.com/office/drawing/2014/main" id="{1F107EBA-18D3-4422-963A-DCC34F149552}"/>
              </a:ext>
            </a:extLst>
          </p:cNvPr>
          <p:cNvGrpSpPr/>
          <p:nvPr/>
        </p:nvGrpSpPr>
        <p:grpSpPr>
          <a:xfrm>
            <a:off x="5793520" y="3995384"/>
            <a:ext cx="6472232" cy="707886"/>
            <a:chOff x="2066366" y="5548973"/>
            <a:chExt cx="6472232" cy="707886"/>
          </a:xfrm>
        </p:grpSpPr>
        <p:sp>
          <p:nvSpPr>
            <p:cNvPr id="75" name="TextBox 21">
              <a:extLst>
                <a:ext uri="{FF2B5EF4-FFF2-40B4-BE49-F238E27FC236}">
                  <a16:creationId xmlns:a16="http://schemas.microsoft.com/office/drawing/2014/main" id="{333A2D19-B68C-46D9-A0CB-47D52227648B}"/>
                </a:ext>
              </a:extLst>
            </p:cNvPr>
            <p:cNvSpPr txBox="1"/>
            <p:nvPr/>
          </p:nvSpPr>
          <p:spPr>
            <a:xfrm>
              <a:off x="3925811" y="5548973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05</a:t>
              </a:r>
            </a:p>
          </p:txBody>
        </p:sp>
        <p:grpSp>
          <p:nvGrpSpPr>
            <p:cNvPr id="76" name="Group 22">
              <a:extLst>
                <a:ext uri="{FF2B5EF4-FFF2-40B4-BE49-F238E27FC236}">
                  <a16:creationId xmlns:a16="http://schemas.microsoft.com/office/drawing/2014/main" id="{36F810B9-382F-4E3C-ACF3-81BBBD795E4A}"/>
                </a:ext>
              </a:extLst>
            </p:cNvPr>
            <p:cNvGrpSpPr/>
            <p:nvPr/>
          </p:nvGrpSpPr>
          <p:grpSpPr>
            <a:xfrm>
              <a:off x="2066366" y="5847132"/>
              <a:ext cx="6472232" cy="349820"/>
              <a:chOff x="3943833" y="917821"/>
              <a:chExt cx="6472232" cy="349820"/>
            </a:xfrm>
          </p:grpSpPr>
          <p:sp>
            <p:nvSpPr>
              <p:cNvPr id="77" name="TextBox 23">
                <a:extLst>
                  <a:ext uri="{FF2B5EF4-FFF2-40B4-BE49-F238E27FC236}">
                    <a16:creationId xmlns:a16="http://schemas.microsoft.com/office/drawing/2014/main" id="{90D832E6-F10F-4302-9872-ED31BC57B0C0}"/>
                  </a:ext>
                </a:extLst>
              </p:cNvPr>
              <p:cNvSpPr txBox="1"/>
              <p:nvPr/>
            </p:nvSpPr>
            <p:spPr>
              <a:xfrm>
                <a:off x="6453491" y="917821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</a:rPr>
                  <a:t>Outcome</a:t>
                </a:r>
                <a:endParaRPr lang="zh-CN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endParaRPr>
              </a:p>
            </p:txBody>
          </p:sp>
          <p:sp>
            <p:nvSpPr>
              <p:cNvPr id="78" name="TextBox 24">
                <a:extLst>
                  <a:ext uri="{FF2B5EF4-FFF2-40B4-BE49-F238E27FC236}">
                    <a16:creationId xmlns:a16="http://schemas.microsoft.com/office/drawing/2014/main" id="{B26AE5A1-0EC2-457F-9E83-29D2016F0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3" y="947273"/>
                <a:ext cx="4737385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0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7680129" y="4618690"/>
            <a:ext cx="4567912" cy="707886"/>
            <a:chOff x="7651392" y="4601876"/>
            <a:chExt cx="4567912" cy="707886"/>
          </a:xfrm>
        </p:grpSpPr>
        <p:sp>
          <p:nvSpPr>
            <p:cNvPr id="79" name="TextBox 21">
              <a:extLst>
                <a:ext uri="{FF2B5EF4-FFF2-40B4-BE49-F238E27FC236}">
                  <a16:creationId xmlns:a16="http://schemas.microsoft.com/office/drawing/2014/main" id="{333A2D19-B68C-46D9-A0CB-47D52227648B}"/>
                </a:ext>
              </a:extLst>
            </p:cNvPr>
            <p:cNvSpPr txBox="1"/>
            <p:nvPr/>
          </p:nvSpPr>
          <p:spPr>
            <a:xfrm>
              <a:off x="7651392" y="4601876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06</a:t>
              </a:r>
            </a:p>
          </p:txBody>
        </p:sp>
        <p:sp>
          <p:nvSpPr>
            <p:cNvPr id="80" name="TextBox 23">
              <a:extLst>
                <a:ext uri="{FF2B5EF4-FFF2-40B4-BE49-F238E27FC236}">
                  <a16:creationId xmlns:a16="http://schemas.microsoft.com/office/drawing/2014/main" id="{90D832E6-F10F-4302-9872-ED31BC57B0C0}"/>
                </a:ext>
              </a:extLst>
            </p:cNvPr>
            <p:cNvSpPr txBox="1"/>
            <p:nvPr/>
          </p:nvSpPr>
          <p:spPr>
            <a:xfrm>
              <a:off x="8256730" y="4902045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rPr>
                <a:t>Future Plan</a:t>
              </a:r>
              <a:endPara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endParaRPr>
            </a:p>
          </p:txBody>
        </p:sp>
      </p:grpSp>
      <p:pic>
        <p:nvPicPr>
          <p:cNvPr id="89" name="Picture 88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23">
            <a:extLst>
              <a:ext uri="{FF2B5EF4-FFF2-40B4-BE49-F238E27FC236}">
                <a16:creationId xmlns:a16="http://schemas.microsoft.com/office/drawing/2014/main" id="{90D832E6-F10F-4302-9872-ED31BC57B0C0}"/>
              </a:ext>
            </a:extLst>
          </p:cNvPr>
          <p:cNvSpPr txBox="1"/>
          <p:nvPr/>
        </p:nvSpPr>
        <p:spPr>
          <a:xfrm>
            <a:off x="8310677" y="5517952"/>
            <a:ext cx="3962574" cy="242864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r>
              <a:rPr lang="en-US" altLang="zh-CN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Q &amp; A</a:t>
            </a:r>
            <a:endParaRPr lang="zh-CN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65" name="TextBox 21">
            <a:extLst>
              <a:ext uri="{FF2B5EF4-FFF2-40B4-BE49-F238E27FC236}">
                <a16:creationId xmlns:a16="http://schemas.microsoft.com/office/drawing/2014/main" id="{333A2D19-B68C-46D9-A0CB-47D52227648B}"/>
              </a:ext>
            </a:extLst>
          </p:cNvPr>
          <p:cNvSpPr txBox="1"/>
          <p:nvPr/>
        </p:nvSpPr>
        <p:spPr>
          <a:xfrm>
            <a:off x="7707293" y="5195963"/>
            <a:ext cx="716863" cy="707886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r>
              <a:rPr lang="en-US" altLang="zh-CN" sz="4000" dirty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rPr>
              <a:t>07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771" y="1458225"/>
            <a:ext cx="5763945" cy="430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71373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>
              <a:defRPr/>
            </a:pPr>
            <a:r>
              <a:rPr kumimoji="0" lang="en-US" altLang="ja-JP" sz="30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ja-JP" sz="3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 Issues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35648" y="1066366"/>
            <a:ext cx="4270643" cy="4974216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457200" indent="-457200" fontAlgn="base">
              <a:buAutoNum type="arabicPeriod"/>
            </a:pPr>
            <a:r>
              <a:rPr lang="en-US" sz="2400" b="1" dirty="0"/>
              <a:t>Control big data of contacts</a:t>
            </a:r>
          </a:p>
          <a:p>
            <a:pPr marL="457200" indent="-457200" fontAlgn="base">
              <a:buAutoNum type="arabicPeriod"/>
            </a:pPr>
            <a:r>
              <a:rPr lang="en-US" sz="2400" b="1" dirty="0"/>
              <a:t>High Spam Rate</a:t>
            </a:r>
          </a:p>
          <a:p>
            <a:pPr marL="457200" indent="-457200" fontAlgn="base">
              <a:buAutoNum type="arabicPeriod"/>
            </a:pPr>
            <a:r>
              <a:rPr lang="en-US" sz="2400" b="1" dirty="0"/>
              <a:t>High Cost </a:t>
            </a:r>
          </a:p>
          <a:p>
            <a:pPr fontAlgn="base"/>
            <a:r>
              <a:rPr lang="en-US" sz="2400" b="1" dirty="0"/>
              <a:t>4.   Block Email Sender</a:t>
            </a:r>
          </a:p>
          <a:p>
            <a:pPr fontAlgn="base"/>
            <a:endParaRPr lang="en-US" sz="2400" b="1" dirty="0"/>
          </a:p>
          <a:p>
            <a:pPr fontAlgn="base"/>
            <a:endParaRPr lang="en-US" sz="2400" b="1" dirty="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14338" name="Picture 2" descr="Káº¿t quáº£ hÃ¬nh áº£nh cho email marketing issu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930" y="634660"/>
            <a:ext cx="5476670" cy="556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488124"/>
      </p:ext>
    </p:extLst>
  </p:cSld>
  <p:clrMapOvr>
    <a:masterClrMapping/>
  </p:clrMapOvr>
  <p:transition spd="slow" advClick="0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Issue</a:t>
            </a: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35648" y="1320419"/>
            <a:ext cx="4075966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2400" noProof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Can </a:t>
            </a:r>
            <a:r>
              <a:rPr lang="en-US" sz="240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not control amount of customers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2051" name="Picture 3" descr="Káº¿t quáº£ hÃ¬nh áº£nh cho control customer">
            <a:extLst>
              <a:ext uri="{FF2B5EF4-FFF2-40B4-BE49-F238E27FC236}">
                <a16:creationId xmlns:a16="http://schemas.microsoft.com/office/drawing/2014/main" id="{093951A0-FF1B-4DBC-A9A0-492338AF2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528" y="1320419"/>
            <a:ext cx="3249733" cy="243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Káº¿t quáº£ hÃ¬nh áº£nh cho many customers">
            <a:extLst>
              <a:ext uri="{FF2B5EF4-FFF2-40B4-BE49-F238E27FC236}">
                <a16:creationId xmlns:a16="http://schemas.microsoft.com/office/drawing/2014/main" id="{F755A2A0-DF07-4234-A0E7-08BE2B279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886" y="3821880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74188"/>
      </p:ext>
    </p:extLst>
  </p:cSld>
  <p:clrMapOvr>
    <a:masterClrMapping/>
  </p:clrMapOvr>
  <p:transition spd="slow" advClick="0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Issue</a:t>
            </a: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35648" y="1320419"/>
            <a:ext cx="4075966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240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Not guarantee user’s mail will be in customer’s inbox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25DB7E-0E92-4D51-9190-90B9018467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744" y="1320419"/>
            <a:ext cx="5399494" cy="359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073573"/>
      </p:ext>
    </p:extLst>
  </p:cSld>
  <p:clrMapOvr>
    <a:masterClrMapping/>
  </p:clrMapOvr>
  <p:transition spd="slow" advClick="0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Issue</a:t>
            </a: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35648" y="1320419"/>
            <a:ext cx="4075966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240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Block email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694626-8DC1-4C3C-B8FC-0C96335C5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706" y="1399983"/>
            <a:ext cx="5299003" cy="356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12375"/>
      </p:ext>
    </p:extLst>
  </p:cSld>
  <p:clrMapOvr>
    <a:masterClrMapping/>
  </p:clrMapOvr>
  <p:transition spd="slow" advClick="0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Issue</a:t>
            </a: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35648" y="1320419"/>
            <a:ext cx="4075966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High Cost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4098" name="Picture 2" descr="Káº¿t quáº£ hÃ¬nh áº£nh cho high cost">
            <a:extLst>
              <a:ext uri="{FF2B5EF4-FFF2-40B4-BE49-F238E27FC236}">
                <a16:creationId xmlns:a16="http://schemas.microsoft.com/office/drawing/2014/main" id="{0F48164E-B01E-4D98-AF16-D1B083980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179" y="1244598"/>
            <a:ext cx="4953000" cy="371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932776"/>
      </p:ext>
    </p:extLst>
  </p:cSld>
  <p:clrMapOvr>
    <a:masterClrMapping/>
  </p:clrMapOvr>
  <p:transition spd="slow" advClick="0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>
              <a:defRPr/>
            </a:pPr>
            <a:r>
              <a:rPr kumimoji="0" lang="en-US" altLang="ja-JP" sz="30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ja-JP" sz="3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 Issues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35648" y="1066366"/>
            <a:ext cx="4270643" cy="4974216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457200" indent="-457200" fontAlgn="base">
              <a:buAutoNum type="arabicPeriod"/>
            </a:pPr>
            <a:endParaRPr lang="en-US" sz="2400" b="1" dirty="0"/>
          </a:p>
          <a:p>
            <a:pPr marL="457200" indent="-457200" fontAlgn="base">
              <a:buAutoNum type="arabicPeriod"/>
            </a:pPr>
            <a:endParaRPr lang="en-US" sz="2400" b="1" dirty="0"/>
          </a:p>
          <a:p>
            <a:pPr marL="457200" indent="-457200" fontAlgn="base">
              <a:buAutoNum type="arabicPeriod"/>
            </a:pPr>
            <a:endParaRPr lang="en-US" sz="2400" b="1" dirty="0"/>
          </a:p>
          <a:p>
            <a:pPr marL="457200" indent="-457200" fontAlgn="base">
              <a:buAutoNum type="arabicPeriod"/>
            </a:pPr>
            <a:endParaRPr lang="en-US" sz="2400" b="1" dirty="0"/>
          </a:p>
          <a:p>
            <a:pPr marL="457200" indent="-457200" fontAlgn="base">
              <a:buAutoNum type="arabicPeriod"/>
            </a:pPr>
            <a:endParaRPr lang="en-US" sz="2400" b="1" dirty="0"/>
          </a:p>
          <a:p>
            <a:pPr marL="457200" indent="-457200" fontAlgn="base">
              <a:buAutoNum type="arabicPeriod"/>
            </a:pPr>
            <a:r>
              <a:rPr lang="en-US" sz="2400" b="1" dirty="0"/>
              <a:t>Control big data of contacts</a:t>
            </a:r>
          </a:p>
          <a:p>
            <a:pPr marL="457200" indent="-457200" fontAlgn="base">
              <a:buAutoNum type="arabicPeriod"/>
            </a:pPr>
            <a:r>
              <a:rPr lang="en-US" sz="2400" b="1" dirty="0"/>
              <a:t>High Spam Rate</a:t>
            </a:r>
          </a:p>
          <a:p>
            <a:pPr marL="457200" indent="-457200" fontAlgn="base">
              <a:buAutoNum type="arabicPeriod"/>
            </a:pPr>
            <a:r>
              <a:rPr lang="en-US" sz="2400" b="1" dirty="0"/>
              <a:t>High Cost </a:t>
            </a:r>
          </a:p>
          <a:p>
            <a:pPr fontAlgn="base"/>
            <a:r>
              <a:rPr lang="en-US" sz="2400" b="1" dirty="0"/>
              <a:t>4. Block Email Sender</a:t>
            </a:r>
          </a:p>
          <a:p>
            <a:pPr fontAlgn="base"/>
            <a:endParaRPr lang="en-US" sz="2400" b="1" dirty="0"/>
          </a:p>
          <a:p>
            <a:pPr fontAlgn="base"/>
            <a:endParaRPr lang="en-US" sz="2400" b="1" dirty="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14338" name="Picture 2" descr="Káº¿t quáº£ hÃ¬nh áº£nh cho email marketing issu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930" y="634660"/>
            <a:ext cx="5476670" cy="556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119886"/>
      </p:ext>
    </p:extLst>
  </p:cSld>
  <p:clrMapOvr>
    <a:masterClrMapping/>
  </p:clrMapOvr>
  <p:transition spd="slow" advClick="0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3. </a:t>
            </a:r>
            <a:r>
              <a:rPr lang="en-US" altLang="ja-JP" sz="3000" noProof="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59782" y="1678706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dirty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9309" y="1149593"/>
            <a:ext cx="6322291" cy="441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06846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8C1E9-DE84-4E96-9304-5D8BB62E1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0D5D1-16A0-4FF4-AA9A-38B509180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590541"/>
      </p:ext>
    </p:extLst>
  </p:cSld>
  <p:clrMapOvr>
    <a:masterClrMapping/>
  </p:clrMapOvr>
  <p:transition spd="slow" advClick="0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190800" y="273240"/>
            <a:ext cx="3406957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algn="ctr">
              <a:defRPr/>
            </a:pPr>
            <a:r>
              <a:rPr lang="en-US" altLang="ja-JP" sz="3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0697" y="1247887"/>
            <a:ext cx="3000309" cy="65621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170" name="Picture 2" descr="Káº¿t quáº£ hÃ¬nh áº£nh cho number of people use email increas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" y="1066366"/>
            <a:ext cx="10858500" cy="513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628926"/>
      </p:ext>
    </p:extLst>
  </p:cSld>
  <p:clrMapOvr>
    <a:masterClrMapping/>
  </p:clrMapOvr>
  <p:transition spd="slow" advClick="0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081076" y="286408"/>
            <a:ext cx="2930408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Contact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8957073" y="2018059"/>
            <a:ext cx="2510964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Add contact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Edit contact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View detail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Move to blacklist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zh-CN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0697" y="1247887"/>
            <a:ext cx="3000309" cy="65621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854" y="3324900"/>
            <a:ext cx="914400" cy="914400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20012363">
            <a:off x="4946852" y="2740907"/>
            <a:ext cx="1046781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2460676">
            <a:off x="4880409" y="4565674"/>
            <a:ext cx="1147299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4980994" y="3640547"/>
            <a:ext cx="99238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563164" y="3671718"/>
            <a:ext cx="1321885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92479" y="1754463"/>
            <a:ext cx="1213821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703" y="629702"/>
            <a:ext cx="5327678" cy="55678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702" y="622300"/>
            <a:ext cx="5308938" cy="5575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2864" y="2003720"/>
            <a:ext cx="914399" cy="561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2864" y="3894514"/>
            <a:ext cx="914399" cy="7818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2865" y="4870002"/>
            <a:ext cx="914398" cy="6667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2864" y="2705419"/>
            <a:ext cx="914399" cy="935128"/>
          </a:xfrm>
          <a:prstGeom prst="rect">
            <a:avLst/>
          </a:prstGeom>
        </p:spPr>
      </p:pic>
      <p:pic>
        <p:nvPicPr>
          <p:cNvPr id="16386" name="Picture 2" descr="https://scontent.fsgn5-5.fna.fbcdn.net/v/t1.15752-9/68637810_1301548180007901_5691899258630832128_n.png?_nc_cat=108&amp;_nc_oc=AQnfwkkeRuXyPG4uveMONYU3ILeAztKe8a5Hc_hsg2suI2Mxa0OubngQp_bT3Zmj56U&amp;_nc_ht=scontent.fsgn5-5.fna&amp;oh=d624caf2c9f94a87c76172e98684ea47&amp;oe=5DD137DD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56" y="602847"/>
            <a:ext cx="5439620" cy="559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39" y="602847"/>
            <a:ext cx="5408276" cy="559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166175"/>
      </p:ext>
    </p:extLst>
  </p:cSld>
  <p:clrMapOvr>
    <a:masterClrMapping/>
  </p:clrMapOvr>
  <p:transition spd="slow" advClick="0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dirty="0">
                <a:solidFill>
                  <a:srgbClr val="000000"/>
                </a:solidFill>
                <a:latin typeface="Gill Sans MT" panose="020B0502020104020203"/>
              </a:rPr>
              <a:t>What?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dirty="0">
                <a:solidFill>
                  <a:srgbClr val="000000"/>
                </a:solidFill>
                <a:latin typeface="Gill Sans MT" panose="020B0502020104020203"/>
              </a:rPr>
              <a:t> How?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Káº¿t quáº£ hÃ¬nh áº£nh cho email market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564" y="634658"/>
            <a:ext cx="5394036" cy="556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67347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081076" y="286408"/>
            <a:ext cx="2930408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Group contact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8957073" y="2018059"/>
            <a:ext cx="2510964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 group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Edit group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View detail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 segment</a:t>
            </a:r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0697" y="1247887"/>
            <a:ext cx="3000309" cy="65621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854" y="3324900"/>
            <a:ext cx="914400" cy="914400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20012363">
            <a:off x="4946852" y="2740907"/>
            <a:ext cx="1046781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2460676">
            <a:off x="4880409" y="4565674"/>
            <a:ext cx="1147299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4980994" y="3640547"/>
            <a:ext cx="99238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563164" y="3671718"/>
            <a:ext cx="1321885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92479" y="1754463"/>
            <a:ext cx="1213821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703" y="629702"/>
            <a:ext cx="5327678" cy="55678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702" y="622300"/>
            <a:ext cx="5308938" cy="5575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2864" y="2003720"/>
            <a:ext cx="914399" cy="561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2864" y="3894514"/>
            <a:ext cx="914399" cy="7818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2865" y="4870002"/>
            <a:ext cx="914398" cy="6667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2864" y="2705419"/>
            <a:ext cx="914399" cy="9351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1456" y="629702"/>
            <a:ext cx="5331925" cy="55678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1457" y="622301"/>
            <a:ext cx="5331924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881892"/>
      </p:ext>
    </p:extLst>
  </p:cSld>
  <p:clrMapOvr>
    <a:masterClrMapping/>
  </p:clrMapOvr>
  <p:transition spd="slow" advClick="0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081076" y="286408"/>
            <a:ext cx="2930408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User profile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9038499" y="2018059"/>
            <a:ext cx="2429538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Update profile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Add verify email</a:t>
            </a:r>
          </a:p>
          <a:p>
            <a:pPr>
              <a:lnSpc>
                <a:spcPct val="200000"/>
              </a:lnSpc>
            </a:pPr>
            <a:endParaRPr lang="zh-CN" altLang="en-US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0697" y="1247887"/>
            <a:ext cx="3000309" cy="65621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854" y="3324900"/>
            <a:ext cx="914400" cy="914400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20012363">
            <a:off x="4946852" y="2740907"/>
            <a:ext cx="1046781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2460676">
            <a:off x="4880409" y="4565674"/>
            <a:ext cx="1147299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4980994" y="3640547"/>
            <a:ext cx="99238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563164" y="3671718"/>
            <a:ext cx="1321885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92479" y="1754463"/>
            <a:ext cx="1213821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703" y="629702"/>
            <a:ext cx="5327678" cy="55678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2864" y="2018059"/>
            <a:ext cx="914400" cy="6379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2865" y="3194947"/>
            <a:ext cx="914400" cy="88169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2864" y="4698942"/>
            <a:ext cx="914400" cy="81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74413"/>
      </p:ext>
    </p:extLst>
  </p:cSld>
  <p:clrMapOvr>
    <a:masterClrMapping/>
  </p:clrMapOvr>
  <p:transition spd="slow" advClick="0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081076" y="286408"/>
            <a:ext cx="2930408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Template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8957073" y="2018059"/>
            <a:ext cx="2510964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 template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Preview template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Edit template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Copy template</a:t>
            </a:r>
          </a:p>
          <a:p>
            <a:pPr>
              <a:lnSpc>
                <a:spcPct val="200000"/>
              </a:lnSpc>
            </a:pPr>
            <a:endParaRPr lang="zh-CN" altLang="en-US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0697" y="1247887"/>
            <a:ext cx="3000309" cy="65621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7563164" y="3671718"/>
            <a:ext cx="1321885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92479" y="1754463"/>
            <a:ext cx="1213821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45" y="622300"/>
            <a:ext cx="5308938" cy="5575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2864" y="2003720"/>
            <a:ext cx="914399" cy="561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2864" y="3894514"/>
            <a:ext cx="914399" cy="7818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2865" y="4870002"/>
            <a:ext cx="914398" cy="6667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2864" y="2705419"/>
            <a:ext cx="914399" cy="93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39117"/>
      </p:ext>
    </p:extLst>
  </p:cSld>
  <p:clrMapOvr>
    <a:masterClrMapping/>
  </p:clrMapOvr>
  <p:transition spd="slow" advClick="0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185661" y="280642"/>
            <a:ext cx="3548474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Regular campaign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9611486" y="3273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8957073" y="2018059"/>
            <a:ext cx="2510964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 campaign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Edit campaign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View detail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Copy campaign</a:t>
            </a:r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0697" y="1247887"/>
            <a:ext cx="3000309" cy="65621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7563164" y="3671718"/>
            <a:ext cx="1321885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92479" y="1754463"/>
            <a:ext cx="1213821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864" y="2003720"/>
            <a:ext cx="914399" cy="561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2864" y="3894514"/>
            <a:ext cx="914399" cy="7818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2865" y="4870002"/>
            <a:ext cx="914398" cy="6667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2864" y="2705419"/>
            <a:ext cx="914399" cy="9351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181" y="622300"/>
            <a:ext cx="5453737" cy="557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90279"/>
      </p:ext>
    </p:extLst>
  </p:cSld>
  <p:clrMapOvr>
    <a:masterClrMapping/>
  </p:clrMapOvr>
  <p:transition spd="slow" advClick="0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185661" y="280642"/>
            <a:ext cx="3548474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Appointment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9611486" y="3273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8957073" y="2018059"/>
            <a:ext cx="2510964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 appointment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Edit appointment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View detail</a:t>
            </a:r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0697" y="1247887"/>
            <a:ext cx="3000309" cy="65621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7563164" y="3671718"/>
            <a:ext cx="1321885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92479" y="1754463"/>
            <a:ext cx="1213821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864" y="2003720"/>
            <a:ext cx="914399" cy="561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2864" y="3894514"/>
            <a:ext cx="914399" cy="7818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2865" y="4870002"/>
            <a:ext cx="914398" cy="6667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2864" y="2705419"/>
            <a:ext cx="914399" cy="9351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432" y="620845"/>
            <a:ext cx="5362515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292707"/>
      </p:ext>
    </p:extLst>
  </p:cSld>
  <p:clrMapOvr>
    <a:masterClrMapping/>
  </p:clrMapOvr>
  <p:transition spd="slow" advClick="0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081076" y="286408"/>
            <a:ext cx="2930408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Embed form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8957073" y="2018059"/>
            <a:ext cx="2510964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 form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Copy code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Preview form</a:t>
            </a:r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0697" y="1247887"/>
            <a:ext cx="3000309" cy="65621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7563164" y="3671718"/>
            <a:ext cx="1321885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92479" y="1754463"/>
            <a:ext cx="1213821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864" y="2003720"/>
            <a:ext cx="914399" cy="561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2864" y="3894514"/>
            <a:ext cx="914399" cy="7818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2865" y="4870002"/>
            <a:ext cx="914398" cy="6667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2864" y="2705419"/>
            <a:ext cx="914399" cy="9351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3139" y="622300"/>
            <a:ext cx="5331925" cy="556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34749"/>
      </p:ext>
    </p:extLst>
  </p:cSld>
  <p:clrMapOvr>
    <a:masterClrMapping/>
  </p:clrMapOvr>
  <p:transition spd="slow" advClick="0"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185661" y="280642"/>
            <a:ext cx="3548474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Workflow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9611486" y="3273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8957073" y="2018059"/>
            <a:ext cx="2510964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 workflow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View detail</a:t>
            </a:r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0697" y="1247887"/>
            <a:ext cx="3000309" cy="65621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7563164" y="3671718"/>
            <a:ext cx="1321885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92479" y="1754463"/>
            <a:ext cx="1213821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864" y="2003720"/>
            <a:ext cx="914399" cy="561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2864" y="3894514"/>
            <a:ext cx="914399" cy="7818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2865" y="4870002"/>
            <a:ext cx="914398" cy="6667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2864" y="2705419"/>
            <a:ext cx="914399" cy="9351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261" y="641350"/>
            <a:ext cx="5373053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73375"/>
      </p:ext>
    </p:extLst>
  </p:cSld>
  <p:clrMapOvr>
    <a:masterClrMapping/>
  </p:clrMapOvr>
  <p:transition spd="slow" advClick="0"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185661" y="280642"/>
            <a:ext cx="3548474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Dashboard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9611486" y="3273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8957073" y="2018059"/>
            <a:ext cx="2510964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endParaRPr lang="en-US" altLang="zh-CN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View detail</a:t>
            </a:r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0697" y="1247887"/>
            <a:ext cx="3000309" cy="65621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7563164" y="3671718"/>
            <a:ext cx="1321885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92479" y="1754463"/>
            <a:ext cx="1213821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864" y="2003720"/>
            <a:ext cx="914399" cy="561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2864" y="3894514"/>
            <a:ext cx="914399" cy="7818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2865" y="4870002"/>
            <a:ext cx="914398" cy="6667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2864" y="2705419"/>
            <a:ext cx="914399" cy="935128"/>
          </a:xfrm>
          <a:prstGeom prst="rect">
            <a:avLst/>
          </a:prstGeom>
        </p:spPr>
      </p:pic>
      <p:pic>
        <p:nvPicPr>
          <p:cNvPr id="18434" name="Picture 2" descr="https://scontent.fsgn2-3.fna.fbcdn.net/v/t1.15752-9/69177759_657450914768086_5103736081950441472_n.png?_nc_cat=106&amp;_nc_oc=AQm4pTlhsFky4kBxgpkqQUI5bbs3IDSRQjZtZPLIfgs3SF6VOatpUHTNnI6GRlkvdwk&amp;_nc_ht=scontent.fsgn2-3.fna&amp;oh=de35d5b957e55eeb72c97b8747b759b6&amp;oe=5DC80E8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08" y="622300"/>
            <a:ext cx="5408278" cy="557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506481"/>
      </p:ext>
    </p:extLst>
  </p:cSld>
  <p:clrMapOvr>
    <a:masterClrMapping/>
  </p:clrMapOvr>
  <p:transition spd="slow" advClick="0"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4. </a:t>
            </a:r>
            <a:r>
              <a:rPr lang="en-US" altLang="ja-JP" sz="3000" noProof="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Outcome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/>
          <p:cNvGrpSpPr/>
          <p:nvPr/>
        </p:nvGrpSpPr>
        <p:grpSpPr>
          <a:xfrm>
            <a:off x="924571" y="1320418"/>
            <a:ext cx="4761920" cy="4443778"/>
            <a:chOff x="924571" y="1320418"/>
            <a:chExt cx="4761920" cy="4443778"/>
          </a:xfrm>
        </p:grpSpPr>
        <p:sp>
          <p:nvSpPr>
            <p:cNvPr id="16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71330" y="1628985"/>
              <a:ext cx="4315161" cy="4135211"/>
            </a:xfrm>
            <a:prstGeom prst="roundRect">
              <a:avLst>
                <a:gd name="adj" fmla="val 9106"/>
              </a:avLst>
            </a:prstGeom>
            <a:noFill/>
            <a:ln w="19050">
              <a:solidFill>
                <a:srgbClr val="6DAB18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571" y="1320418"/>
              <a:ext cx="906011" cy="914400"/>
            </a:xfrm>
            <a:prstGeom prst="rect">
              <a:avLst/>
            </a:prstGeom>
          </p:spPr>
        </p:pic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267852" y="1628985"/>
            <a:ext cx="4315161" cy="4135211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C3252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910" y="1320418"/>
            <a:ext cx="897622" cy="914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709" y="2078215"/>
            <a:ext cx="914400" cy="914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82" y="4400565"/>
            <a:ext cx="914400" cy="914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169" y="2061801"/>
            <a:ext cx="914400" cy="9144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992" y="2061801"/>
            <a:ext cx="914400" cy="9144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275" y="3239390"/>
            <a:ext cx="914400" cy="9144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70" y="4418127"/>
            <a:ext cx="914400" cy="9144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398" y="4418127"/>
            <a:ext cx="1019987" cy="10199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82" y="3239390"/>
            <a:ext cx="914400" cy="9144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928" y="3257949"/>
            <a:ext cx="914400" cy="9144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432" y="2061801"/>
            <a:ext cx="914400" cy="9144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916" y="3191699"/>
            <a:ext cx="823432" cy="10469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432" y="4470921"/>
            <a:ext cx="914400" cy="9144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511" y="2078215"/>
            <a:ext cx="914400" cy="9144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511" y="3265020"/>
            <a:ext cx="914400" cy="9144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511" y="447092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66516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66750" y="622299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5. </a:t>
            </a:r>
            <a:r>
              <a:rPr lang="en-US" altLang="ja-JP" sz="3000" noProof="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Future Plan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25397" y="1641539"/>
            <a:ext cx="1747126" cy="4135211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00AE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309" y="1420209"/>
            <a:ext cx="640080" cy="6400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389" y="2093405"/>
            <a:ext cx="914400" cy="914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02" r="-257"/>
          <a:stretch/>
        </p:blipFill>
        <p:spPr>
          <a:xfrm>
            <a:off x="2060015" y="3342895"/>
            <a:ext cx="918611" cy="914400"/>
          </a:xfrm>
          <a:prstGeom prst="ellipse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29" r="-37" b="-1"/>
          <a:stretch/>
        </p:blipFill>
        <p:spPr>
          <a:xfrm>
            <a:off x="2042179" y="4592385"/>
            <a:ext cx="913561" cy="914400"/>
          </a:xfrm>
          <a:prstGeom prst="ellipse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3742611" y="1357926"/>
            <a:ext cx="1928175" cy="4418824"/>
            <a:chOff x="4376498" y="1304244"/>
            <a:chExt cx="1928175" cy="4418824"/>
          </a:xfrm>
        </p:grpSpPr>
        <p:sp>
          <p:nvSpPr>
            <p:cNvPr id="21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557547" y="1587857"/>
              <a:ext cx="1747126" cy="4135211"/>
            </a:xfrm>
            <a:prstGeom prst="roundRect">
              <a:avLst>
                <a:gd name="adj" fmla="val 9106"/>
              </a:avLst>
            </a:prstGeom>
            <a:noFill/>
            <a:ln w="19050">
              <a:solidFill>
                <a:srgbClr val="465A6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498" y="1304244"/>
              <a:ext cx="620709" cy="789161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6073401" y="1425734"/>
            <a:ext cx="1997642" cy="4356541"/>
            <a:chOff x="6437221" y="1420209"/>
            <a:chExt cx="1997642" cy="4356541"/>
          </a:xfrm>
        </p:grpSpPr>
        <p:sp>
          <p:nvSpPr>
            <p:cNvPr id="24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687737" y="1641539"/>
              <a:ext cx="1747126" cy="4135211"/>
            </a:xfrm>
            <a:prstGeom prst="roundRect">
              <a:avLst>
                <a:gd name="adj" fmla="val 9106"/>
              </a:avLst>
            </a:prstGeom>
            <a:noFill/>
            <a:ln w="19050">
              <a:solidFill>
                <a:srgbClr val="55B3B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7221" y="1420209"/>
              <a:ext cx="640080" cy="64008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8430043" y="1420209"/>
            <a:ext cx="2065621" cy="4356541"/>
            <a:chOff x="8423562" y="1420209"/>
            <a:chExt cx="2065621" cy="4356541"/>
          </a:xfrm>
        </p:grpSpPr>
        <p:sp>
          <p:nvSpPr>
            <p:cNvPr id="26" name="AutoShape 8">
              <a:extLst>
                <a:ext uri="{FF2B5EF4-FFF2-40B4-BE49-F238E27FC236}">
                  <a16:creationId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742057" y="1641539"/>
              <a:ext cx="1747126" cy="4135211"/>
            </a:xfrm>
            <a:prstGeom prst="roundRect">
              <a:avLst>
                <a:gd name="adj" fmla="val 9106"/>
              </a:avLst>
            </a:prstGeom>
            <a:noFill/>
            <a:ln w="19050">
              <a:solidFill>
                <a:srgbClr val="4DAF7C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3562" y="1420209"/>
              <a:ext cx="640080" cy="640080"/>
            </a:xfrm>
            <a:prstGeom prst="rect">
              <a:avLst/>
            </a:prstGeom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013" y="2093405"/>
            <a:ext cx="913697" cy="9144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013" y="3342895"/>
            <a:ext cx="914400" cy="9144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511" y="4592385"/>
            <a:ext cx="914400" cy="914400"/>
          </a:xfrm>
          <a:prstGeom prst="ellipse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1" r="14785" b="30588"/>
          <a:stretch/>
        </p:blipFill>
        <p:spPr>
          <a:xfrm>
            <a:off x="6745268" y="2093405"/>
            <a:ext cx="915433" cy="914400"/>
          </a:xfrm>
          <a:prstGeom prst="ellipse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280" y="3342895"/>
            <a:ext cx="914400" cy="9144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983" y="4562585"/>
            <a:ext cx="913697" cy="9144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901" y="2093405"/>
            <a:ext cx="914400" cy="9144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71" y="3342895"/>
            <a:ext cx="914400" cy="9144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71" y="456258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05204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70081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dirty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dirty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56020" y="1728100"/>
            <a:ext cx="3282413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4910057" y="1124946"/>
            <a:ext cx="1891801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zh-CN" altLang="en-US" sz="25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050" name="Picture 2" descr="https://gtvseo.com/wp-content/uploads/2018/04/cong-viec-cua-markete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020" y="622300"/>
            <a:ext cx="3975580" cy="557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683138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9639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5" name="矩形: 圆顶角 34">
            <a:extLst>
              <a:ext uri="{FF2B5EF4-FFF2-40B4-BE49-F238E27FC236}">
                <a16:creationId xmlns:a16="http://schemas.microsoft.com/office/drawing/2014/main" id="{D16B0F3F-FEA2-4D41-AB6E-F01991902773}"/>
              </a:ext>
            </a:extLst>
          </p:cNvPr>
          <p:cNvSpPr/>
          <p:nvPr/>
        </p:nvSpPr>
        <p:spPr>
          <a:xfrm rot="10800000">
            <a:off x="4848375" y="402690"/>
            <a:ext cx="2504926" cy="616485"/>
          </a:xfrm>
          <a:prstGeom prst="round2SameRect">
            <a:avLst>
              <a:gd name="adj1" fmla="val 21302"/>
              <a:gd name="adj2" fmla="val 0"/>
            </a:avLst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848375" y="5799125"/>
            <a:ext cx="2504926" cy="782650"/>
            <a:chOff x="4848375" y="5799125"/>
            <a:chExt cx="2504926" cy="782650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C85B44E8-A826-4BB7-BDFD-5EB0E57D5C75}"/>
                </a:ext>
              </a:extLst>
            </p:cNvPr>
            <p:cNvSpPr/>
            <p:nvPr/>
          </p:nvSpPr>
          <p:spPr>
            <a:xfrm>
              <a:off x="4848375" y="6197600"/>
              <a:ext cx="2504926" cy="384175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等腰三角形 36">
              <a:extLst>
                <a:ext uri="{FF2B5EF4-FFF2-40B4-BE49-F238E27FC236}">
                  <a16:creationId xmlns:a16="http://schemas.microsoft.com/office/drawing/2014/main" id="{DBD0BDBB-5443-4E31-86AD-7606FF7FC289}"/>
                </a:ext>
              </a:extLst>
            </p:cNvPr>
            <p:cNvSpPr/>
            <p:nvPr/>
          </p:nvSpPr>
          <p:spPr>
            <a:xfrm>
              <a:off x="5759985" y="5799125"/>
              <a:ext cx="690563" cy="399124"/>
            </a:xfrm>
            <a:prstGeom prst="triangle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551" y="798948"/>
            <a:ext cx="1204418" cy="1096463"/>
          </a:xfrm>
          <a:prstGeom prst="rect">
            <a:avLst/>
          </a:prstGeom>
        </p:spPr>
      </p:pic>
      <p:grpSp>
        <p:nvGrpSpPr>
          <p:cNvPr id="30" name="组合 3"/>
          <p:cNvGrpSpPr/>
          <p:nvPr/>
        </p:nvGrpSpPr>
        <p:grpSpPr>
          <a:xfrm>
            <a:off x="1680467" y="2233102"/>
            <a:ext cx="9340118" cy="2298022"/>
            <a:chOff x="1427663" y="1534224"/>
            <a:chExt cx="9340118" cy="2298022"/>
          </a:xfrm>
        </p:grpSpPr>
        <p:grpSp>
          <p:nvGrpSpPr>
            <p:cNvPr id="31" name="组合 52">
              <a:extLst>
                <a:ext uri="{FF2B5EF4-FFF2-40B4-BE49-F238E27FC236}">
                  <a16:creationId xmlns:a16="http://schemas.microsoft.com/office/drawing/2014/main" id="{F9F11864-7040-44FE-B08F-D90A789A818A}"/>
                </a:ext>
              </a:extLst>
            </p:cNvPr>
            <p:cNvGrpSpPr/>
            <p:nvPr/>
          </p:nvGrpSpPr>
          <p:grpSpPr>
            <a:xfrm>
              <a:off x="1427663" y="1534224"/>
              <a:ext cx="1795210" cy="2238682"/>
              <a:chOff x="-2433008" y="3178155"/>
              <a:chExt cx="1338964" cy="1669729"/>
            </a:xfrm>
          </p:grpSpPr>
          <p:pic>
            <p:nvPicPr>
              <p:cNvPr id="41" name="图片 50">
                <a:extLst>
                  <a:ext uri="{FF2B5EF4-FFF2-40B4-BE49-F238E27FC236}">
                    <a16:creationId xmlns:a16="http://schemas.microsoft.com/office/drawing/2014/main" id="{006FBC61-302D-43BA-8480-83D7DB716F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2565550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42" name="组合 51">
                <a:extLst>
                  <a:ext uri="{FF2B5EF4-FFF2-40B4-BE49-F238E27FC236}">
                    <a16:creationId xmlns:a16="http://schemas.microsoft.com/office/drawing/2014/main" id="{3BE5D2E2-4BC1-47FD-A499-3DA182AD44A2}"/>
                  </a:ext>
                </a:extLst>
              </p:cNvPr>
              <p:cNvGrpSpPr/>
              <p:nvPr/>
            </p:nvGrpSpPr>
            <p:grpSpPr>
              <a:xfrm>
                <a:off x="-2339675" y="3178155"/>
                <a:ext cx="1245631" cy="1512324"/>
                <a:chOff x="-2339675" y="3178155"/>
                <a:chExt cx="1245631" cy="1512324"/>
              </a:xfrm>
            </p:grpSpPr>
            <p:pic>
              <p:nvPicPr>
                <p:cNvPr id="43" name="图片 49">
                  <a:extLst>
                    <a:ext uri="{FF2B5EF4-FFF2-40B4-BE49-F238E27FC236}">
                      <a16:creationId xmlns:a16="http://schemas.microsoft.com/office/drawing/2014/main" id="{28EF2FC6-3239-429A-A909-9749CFF96F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2246281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44" name="图片 48">
                  <a:extLst>
                    <a:ext uri="{FF2B5EF4-FFF2-40B4-BE49-F238E27FC236}">
                      <a16:creationId xmlns:a16="http://schemas.microsoft.com/office/drawing/2014/main" id="{FDB969C3-6393-4CAC-A181-E8E7D01450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2339675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3" name="组合 53">
              <a:extLst>
                <a:ext uri="{FF2B5EF4-FFF2-40B4-BE49-F238E27FC236}">
                  <a16:creationId xmlns:a16="http://schemas.microsoft.com/office/drawing/2014/main" id="{A2913E32-4070-45DC-A4D3-DDBD26BD38D5}"/>
                </a:ext>
              </a:extLst>
            </p:cNvPr>
            <p:cNvGrpSpPr/>
            <p:nvPr/>
          </p:nvGrpSpPr>
          <p:grpSpPr>
            <a:xfrm flipH="1">
              <a:off x="8972559" y="1593564"/>
              <a:ext cx="1795222" cy="2238682"/>
              <a:chOff x="-2411184" y="3178155"/>
              <a:chExt cx="1338972" cy="1669729"/>
            </a:xfrm>
          </p:grpSpPr>
          <p:pic>
            <p:nvPicPr>
              <p:cNvPr id="34" name="图片 54">
                <a:extLst>
                  <a:ext uri="{FF2B5EF4-FFF2-40B4-BE49-F238E27FC236}">
                    <a16:creationId xmlns:a16="http://schemas.microsoft.com/office/drawing/2014/main" id="{F85B0322-F87C-4BA4-837A-3ABC4623EF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2543726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38" name="组合 55">
                <a:extLst>
                  <a:ext uri="{FF2B5EF4-FFF2-40B4-BE49-F238E27FC236}">
                    <a16:creationId xmlns:a16="http://schemas.microsoft.com/office/drawing/2014/main" id="{9B52007C-70FA-4FEC-BF8E-075C60332DB8}"/>
                  </a:ext>
                </a:extLst>
              </p:cNvPr>
              <p:cNvGrpSpPr/>
              <p:nvPr/>
            </p:nvGrpSpPr>
            <p:grpSpPr>
              <a:xfrm>
                <a:off x="-2317846" y="3178155"/>
                <a:ext cx="1245634" cy="1512324"/>
                <a:chOff x="-2317846" y="3178155"/>
                <a:chExt cx="1245634" cy="1512324"/>
              </a:xfrm>
            </p:grpSpPr>
            <p:pic>
              <p:nvPicPr>
                <p:cNvPr id="39" name="图片 56">
                  <a:extLst>
                    <a:ext uri="{FF2B5EF4-FFF2-40B4-BE49-F238E27FC236}">
                      <a16:creationId xmlns:a16="http://schemas.microsoft.com/office/drawing/2014/main" id="{2B96CB82-9146-4846-BA44-222F8FA9F8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2224449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40" name="图片 57">
                  <a:extLst>
                    <a:ext uri="{FF2B5EF4-FFF2-40B4-BE49-F238E27FC236}">
                      <a16:creationId xmlns:a16="http://schemas.microsoft.com/office/drawing/2014/main" id="{6CAE2B92-D920-47D6-B07C-474DA57108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2317846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5" name="TextBox 4">
            <a:extLst>
              <a:ext uri="{FF2B5EF4-FFF2-40B4-BE49-F238E27FC236}">
                <a16:creationId xmlns:a16="http://schemas.microsoft.com/office/drawing/2014/main" id="{E377EB04-DF81-496A-B5D0-0173ECE512A8}"/>
              </a:ext>
            </a:extLst>
          </p:cNvPr>
          <p:cNvSpPr txBox="1"/>
          <p:nvPr/>
        </p:nvSpPr>
        <p:spPr>
          <a:xfrm>
            <a:off x="2393086" y="3151999"/>
            <a:ext cx="7841894" cy="800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4500" b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Thanks for listening!</a:t>
            </a:r>
            <a:endParaRPr lang="zh-CN" altLang="en-US" sz="4500" b="1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796716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27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6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65" tmFilter="0, 0; 0.125,0.2665; 0.25,0.4; 0.375,0.465; 0.5,0.5;  0.625,0.535; 0.75,0.6; 0.875,0.7335; 1,1">
                                          <p:stCondLst>
                                            <p:cond delay="46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32" tmFilter="0, 0; 0.125,0.2665; 0.25,0.4; 0.375,0.465; 0.5,0.5;  0.625,0.535; 0.75,0.6; 0.875,0.7335; 1,1">
                                          <p:stCondLst>
                                            <p:cond delay="927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5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18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16" decel="50000">
                                          <p:stCondLst>
                                            <p:cond delay="473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18">
                                          <p:stCondLst>
                                            <p:cond delay="91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16" decel="50000">
                                          <p:stCondLst>
                                            <p:cond delay="937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8">
                                          <p:stCondLst>
                                            <p:cond delay="11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16" decel="50000">
                                          <p:stCondLst>
                                            <p:cond delay="116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8">
                                          <p:stCondLst>
                                            <p:cond delay="126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16" decel="50000">
                                          <p:stCondLst>
                                            <p:cond delay="128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9639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5" name="矩形: 圆顶角 34">
            <a:extLst>
              <a:ext uri="{FF2B5EF4-FFF2-40B4-BE49-F238E27FC236}">
                <a16:creationId xmlns:a16="http://schemas.microsoft.com/office/drawing/2014/main" id="{D16B0F3F-FEA2-4D41-AB6E-F01991902773}"/>
              </a:ext>
            </a:extLst>
          </p:cNvPr>
          <p:cNvSpPr/>
          <p:nvPr/>
        </p:nvSpPr>
        <p:spPr>
          <a:xfrm rot="10800000">
            <a:off x="4848375" y="402690"/>
            <a:ext cx="2504926" cy="616485"/>
          </a:xfrm>
          <a:prstGeom prst="round2SameRect">
            <a:avLst>
              <a:gd name="adj1" fmla="val 21302"/>
              <a:gd name="adj2" fmla="val 0"/>
            </a:avLst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848375" y="5799125"/>
            <a:ext cx="2504926" cy="782650"/>
            <a:chOff x="4848375" y="5799125"/>
            <a:chExt cx="2504926" cy="782650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C85B44E8-A826-4BB7-BDFD-5EB0E57D5C75}"/>
                </a:ext>
              </a:extLst>
            </p:cNvPr>
            <p:cNvSpPr/>
            <p:nvPr/>
          </p:nvSpPr>
          <p:spPr>
            <a:xfrm>
              <a:off x="4848375" y="6197600"/>
              <a:ext cx="2504926" cy="384175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等腰三角形 36">
              <a:extLst>
                <a:ext uri="{FF2B5EF4-FFF2-40B4-BE49-F238E27FC236}">
                  <a16:creationId xmlns:a16="http://schemas.microsoft.com/office/drawing/2014/main" id="{DBD0BDBB-5443-4E31-86AD-7606FF7FC289}"/>
                </a:ext>
              </a:extLst>
            </p:cNvPr>
            <p:cNvSpPr/>
            <p:nvPr/>
          </p:nvSpPr>
          <p:spPr>
            <a:xfrm>
              <a:off x="5759985" y="5799125"/>
              <a:ext cx="690563" cy="399124"/>
            </a:xfrm>
            <a:prstGeom prst="triangle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551" y="798948"/>
            <a:ext cx="1204418" cy="1096463"/>
          </a:xfrm>
          <a:prstGeom prst="rect">
            <a:avLst/>
          </a:prstGeom>
        </p:spPr>
      </p:pic>
      <p:grpSp>
        <p:nvGrpSpPr>
          <p:cNvPr id="30" name="组合 3"/>
          <p:cNvGrpSpPr/>
          <p:nvPr/>
        </p:nvGrpSpPr>
        <p:grpSpPr>
          <a:xfrm>
            <a:off x="1680467" y="2233102"/>
            <a:ext cx="9340118" cy="2298022"/>
            <a:chOff x="1427663" y="1534224"/>
            <a:chExt cx="9340118" cy="2298022"/>
          </a:xfrm>
        </p:grpSpPr>
        <p:grpSp>
          <p:nvGrpSpPr>
            <p:cNvPr id="31" name="组合 52">
              <a:extLst>
                <a:ext uri="{FF2B5EF4-FFF2-40B4-BE49-F238E27FC236}">
                  <a16:creationId xmlns:a16="http://schemas.microsoft.com/office/drawing/2014/main" id="{F9F11864-7040-44FE-B08F-D90A789A818A}"/>
                </a:ext>
              </a:extLst>
            </p:cNvPr>
            <p:cNvGrpSpPr/>
            <p:nvPr/>
          </p:nvGrpSpPr>
          <p:grpSpPr>
            <a:xfrm>
              <a:off x="1427663" y="1534224"/>
              <a:ext cx="1795210" cy="2238682"/>
              <a:chOff x="-2433008" y="3178155"/>
              <a:chExt cx="1338964" cy="1669729"/>
            </a:xfrm>
          </p:grpSpPr>
          <p:pic>
            <p:nvPicPr>
              <p:cNvPr id="41" name="图片 50">
                <a:extLst>
                  <a:ext uri="{FF2B5EF4-FFF2-40B4-BE49-F238E27FC236}">
                    <a16:creationId xmlns:a16="http://schemas.microsoft.com/office/drawing/2014/main" id="{006FBC61-302D-43BA-8480-83D7DB716F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2565550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42" name="组合 51">
                <a:extLst>
                  <a:ext uri="{FF2B5EF4-FFF2-40B4-BE49-F238E27FC236}">
                    <a16:creationId xmlns:a16="http://schemas.microsoft.com/office/drawing/2014/main" id="{3BE5D2E2-4BC1-47FD-A499-3DA182AD44A2}"/>
                  </a:ext>
                </a:extLst>
              </p:cNvPr>
              <p:cNvGrpSpPr/>
              <p:nvPr/>
            </p:nvGrpSpPr>
            <p:grpSpPr>
              <a:xfrm>
                <a:off x="-2339675" y="3178155"/>
                <a:ext cx="1245631" cy="1512324"/>
                <a:chOff x="-2339675" y="3178155"/>
                <a:chExt cx="1245631" cy="1512324"/>
              </a:xfrm>
            </p:grpSpPr>
            <p:pic>
              <p:nvPicPr>
                <p:cNvPr id="43" name="图片 49">
                  <a:extLst>
                    <a:ext uri="{FF2B5EF4-FFF2-40B4-BE49-F238E27FC236}">
                      <a16:creationId xmlns:a16="http://schemas.microsoft.com/office/drawing/2014/main" id="{28EF2FC6-3239-429A-A909-9749CFF96F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2246281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44" name="图片 48">
                  <a:extLst>
                    <a:ext uri="{FF2B5EF4-FFF2-40B4-BE49-F238E27FC236}">
                      <a16:creationId xmlns:a16="http://schemas.microsoft.com/office/drawing/2014/main" id="{FDB969C3-6393-4CAC-A181-E8E7D01450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2339675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3" name="组合 53">
              <a:extLst>
                <a:ext uri="{FF2B5EF4-FFF2-40B4-BE49-F238E27FC236}">
                  <a16:creationId xmlns:a16="http://schemas.microsoft.com/office/drawing/2014/main" id="{A2913E32-4070-45DC-A4D3-DDBD26BD38D5}"/>
                </a:ext>
              </a:extLst>
            </p:cNvPr>
            <p:cNvGrpSpPr/>
            <p:nvPr/>
          </p:nvGrpSpPr>
          <p:grpSpPr>
            <a:xfrm flipH="1">
              <a:off x="8972559" y="1593564"/>
              <a:ext cx="1795222" cy="2238682"/>
              <a:chOff x="-2411184" y="3178155"/>
              <a:chExt cx="1338972" cy="1669729"/>
            </a:xfrm>
          </p:grpSpPr>
          <p:pic>
            <p:nvPicPr>
              <p:cNvPr id="34" name="图片 54">
                <a:extLst>
                  <a:ext uri="{FF2B5EF4-FFF2-40B4-BE49-F238E27FC236}">
                    <a16:creationId xmlns:a16="http://schemas.microsoft.com/office/drawing/2014/main" id="{F85B0322-F87C-4BA4-837A-3ABC4623EF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2543726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38" name="组合 55">
                <a:extLst>
                  <a:ext uri="{FF2B5EF4-FFF2-40B4-BE49-F238E27FC236}">
                    <a16:creationId xmlns:a16="http://schemas.microsoft.com/office/drawing/2014/main" id="{9B52007C-70FA-4FEC-BF8E-075C60332DB8}"/>
                  </a:ext>
                </a:extLst>
              </p:cNvPr>
              <p:cNvGrpSpPr/>
              <p:nvPr/>
            </p:nvGrpSpPr>
            <p:grpSpPr>
              <a:xfrm>
                <a:off x="-2317846" y="3178155"/>
                <a:ext cx="1245634" cy="1512324"/>
                <a:chOff x="-2317846" y="3178155"/>
                <a:chExt cx="1245634" cy="1512324"/>
              </a:xfrm>
            </p:grpSpPr>
            <p:pic>
              <p:nvPicPr>
                <p:cNvPr id="39" name="图片 56">
                  <a:extLst>
                    <a:ext uri="{FF2B5EF4-FFF2-40B4-BE49-F238E27FC236}">
                      <a16:creationId xmlns:a16="http://schemas.microsoft.com/office/drawing/2014/main" id="{2B96CB82-9146-4846-BA44-222F8FA9F8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2224449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40" name="图片 57">
                  <a:extLst>
                    <a:ext uri="{FF2B5EF4-FFF2-40B4-BE49-F238E27FC236}">
                      <a16:creationId xmlns:a16="http://schemas.microsoft.com/office/drawing/2014/main" id="{6CAE2B92-D920-47D6-B07C-474DA57108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2317846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5" name="TextBox 4">
            <a:extLst>
              <a:ext uri="{FF2B5EF4-FFF2-40B4-BE49-F238E27FC236}">
                <a16:creationId xmlns:a16="http://schemas.microsoft.com/office/drawing/2014/main" id="{E377EB04-DF81-496A-B5D0-0173ECE512A8}"/>
              </a:ext>
            </a:extLst>
          </p:cNvPr>
          <p:cNvSpPr txBox="1"/>
          <p:nvPr/>
        </p:nvSpPr>
        <p:spPr>
          <a:xfrm>
            <a:off x="2393086" y="3151999"/>
            <a:ext cx="78418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5000" b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Q &amp; A</a:t>
            </a:r>
            <a:endParaRPr lang="zh-CN" altLang="en-US" sz="5000" b="1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499080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27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6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65" tmFilter="0, 0; 0.125,0.2665; 0.25,0.4; 0.375,0.465; 0.5,0.5;  0.625,0.535; 0.75,0.6; 0.875,0.7335; 1,1">
                                          <p:stCondLst>
                                            <p:cond delay="46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32" tmFilter="0, 0; 0.125,0.2665; 0.25,0.4; 0.375,0.465; 0.5,0.5;  0.625,0.535; 0.75,0.6; 0.875,0.7335; 1,1">
                                          <p:stCondLst>
                                            <p:cond delay="927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5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18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16" decel="50000">
                                          <p:stCondLst>
                                            <p:cond delay="473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18">
                                          <p:stCondLst>
                                            <p:cond delay="91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16" decel="50000">
                                          <p:stCondLst>
                                            <p:cond delay="937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8">
                                          <p:stCondLst>
                                            <p:cond delay="11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16" decel="50000">
                                          <p:stCondLst>
                                            <p:cond delay="116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8">
                                          <p:stCondLst>
                                            <p:cond delay="126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16" decel="50000">
                                          <p:stCondLst>
                                            <p:cond delay="128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dirty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dirty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56020" y="1728100"/>
            <a:ext cx="3282413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4910057" y="1124946"/>
            <a:ext cx="1891801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zh-CN" altLang="en-US" sz="25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500" y="622300"/>
            <a:ext cx="4680099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58031"/>
      </p:ext>
    </p:extLst>
  </p:cSld>
  <p:clrMapOvr>
    <a:masterClrMapping/>
  </p:clrMapOvr>
  <p:transition spd="slow" advClick="0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56020" y="1728100"/>
            <a:ext cx="3282413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4910057" y="1124946"/>
            <a:ext cx="1891801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zh-CN" altLang="en-US" sz="25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1028" name="Picture 4" descr="Káº¿t quáº£ hÃ¬nh áº£nh cho trade sho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056" y="622299"/>
            <a:ext cx="6488544" cy="557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6892003"/>
      </p:ext>
    </p:extLst>
  </p:cSld>
  <p:clrMapOvr>
    <a:masterClrMapping/>
  </p:clrMapOvr>
  <p:transition spd="slow" advClick="0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56020" y="1728100"/>
            <a:ext cx="3282413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4910057" y="1124946"/>
            <a:ext cx="1891801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zh-CN" altLang="en-US" sz="25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2050" name="Picture 2" descr="Káº¿t quáº£ hÃ¬nh áº£nh cho tá» rÆ¡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34659"/>
            <a:ext cx="5435600" cy="556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8383267"/>
      </p:ext>
    </p:extLst>
  </p:cSld>
  <p:clrMapOvr>
    <a:masterClrMapping/>
  </p:clrMapOvr>
  <p:transition spd="slow" advClick="0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Kiếm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hình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áp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đặt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thông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tin.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4910057" y="1124946"/>
            <a:ext cx="1891801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zh-CN" altLang="en-US" sz="25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" name="AutoShape 4" descr="Káº¿t quáº£ hÃ¬nh áº£nh cho i don't ca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146" name="Picture 2" descr="Káº¿t quáº£ hÃ¬nh áº£nh cho dont care customer">
            <a:extLst>
              <a:ext uri="{FF2B5EF4-FFF2-40B4-BE49-F238E27FC236}">
                <a16:creationId xmlns:a16="http://schemas.microsoft.com/office/drawing/2014/main" id="{4807EEE8-C015-4EA7-9419-DF4452CC2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372" y="1959816"/>
            <a:ext cx="4974978" cy="331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700349"/>
      </p:ext>
    </p:extLst>
  </p:cSld>
  <p:clrMapOvr>
    <a:masterClrMapping/>
  </p:clrMapOvr>
  <p:transition spd="slow" advClick="0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56020" y="1728100"/>
            <a:ext cx="3282413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4910057" y="1124946"/>
            <a:ext cx="1891801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zh-CN" altLang="en-US" sz="25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" name="AutoShape 4" descr="Káº¿t quáº£ hÃ¬nh áº£nh cho i don't ca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1043463"/>
            <a:ext cx="5817852" cy="5154137"/>
          </a:xfrm>
          <a:prstGeom prst="rect">
            <a:avLst/>
          </a:prstGeom>
        </p:spPr>
      </p:pic>
      <p:pic>
        <p:nvPicPr>
          <p:cNvPr id="5122" name="Picture 2" descr="Káº¿t quáº£ hÃ¬nh áº£nh cho number of people use TV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859" y="1043464"/>
            <a:ext cx="4729742" cy="515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514656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3BE8E91B-7BE9-435D-97BA-259945A18F8C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HeM90qHb5M5aCsAALNWAAAXAAAAdW5pdmVyc2FsL3VuaXZlcnNhbC5wbmftfHlYU9farz32aAcErRYSgaSWVq2VxBglIJDUOtDWqVY9DgRSjCRYIRgQCJChHlvGQLRVoqJE5VhnEKIkQki0QLYaIEKrMSUQyS5EDBA3QxLIdBOwRXvaP+493/fce59PnocnyV7rXev3vusd91575X6+PmLaG7PfmDRp0rRPP1n5xaRJf8dNmjQ58bUpriuv3eif7Pp4JfmLiI8nlTX79bh+vEpdvm75pEkVvDdtMX93/X597yfbkydN8qxz/78CJJ7fNWnSPz75dOXyzYzovvZE3hXqdmdM9Ez01z4ftc47/iWZudOEJd8NSHhj5aw5h1d+cHT2vz77+ptZf3/d+63XTue9/jEm6NS0Vy4F1k96ZUbeJx9c++eg9WSd9G57jf6E6vhSrD7aEA3MC6mkUuzHlgqpZRRODcW49UTg6IiSwzb9+Cb6RLjTNqhnD3wvmOT+02DIl7jti02KWHRhMT0mley++PWKGaHdj5kam1rJLoqe4b706F59STqe5tA67aSMv493erum+0Nb8DL3j73xO1XMhg2c0Z+GPp5orHxzbA7Pk/TBSQ2EBOcNJQtVy+0btHq5rl71BbtfWUw7GSRzujvV3CiiD96aimTmbmA92SQ/9uFjmAjvHFHKGtNk1vah6si9x3hGCEASZA6V1HR9aKD4AWRFas8hR25HtCp0fT5RQTPNme0CEWOhYjB2txYIqWdpLmipbuxPymI1zK4PSemmUZXM0XCr83o5q099JVLUHKs69wBDs/cIHD0jr/kHRNtGb3mxn9oSNoRBKzPsoZ12I8d5fdoGqKIviaS1deOU5TXDdKyUWpfxtEAF9lnZRnlCubUCDTRtlY3e1/MSJOz79MG5CLRr2nv6X+RNwx9ND7izJ3rw+GBn/Ehqd7XrCsOnjuKRpxC1f1rj+V3Nw2GpbhlmiMJP6ZmNA63J4Z5yA/kjopS1FRfuXRiDrYlHyte5Rgum4YJoWbAN8ukzAvSXoocvDhqyYJ/Lh3WVDBaxyo/YYZaaay2m6crp/vwGg8IcWtL0Nhp4LclpNwtI8zoSJQkeODABrLLiq4qTzsmbGOEdCDSPus8xInCOjLTtvFwoalCsIOJpvvwCg7wc8rhN385sLhL5Kj0L2uqPLitZWi2JTy+Ggi9ZtxMeMKytA2xdF49jA9EdGyROp8PoZKsBH1VBG9c6zR9MVInh2kjDjGSmdqEWod0EGgjSDXLztjC5OJop4FnzSQCZpy0XOyysPEOh9XUw84MaASNzbhmuw/lFWGRYjfGqAV4p4TEWqlVu/du7jfYr0LrC4++YeO7yD6b82AWr8sODlZjVXGR+wa05NF80z9AQq9iYRERHe4IsQIH5J9cgt9dbC1UAOceMW93IQrSJ+9c9dsnYWMRVNk0/oLVsA+751G0meiMzuUzM3+Rd0B4iHpXPB1XiXpJzmKQk8figSUH9WB4LsuXWHFFDLMTQVdLb6U5oAGXGIgzi5tYBqa7Lsg2E5H3kq1yzS/QpRXXbiN4qf2Qa0duYSGTPdC05A6kwtliWSjvAPsg+M9E1hTVGg8ID9Db6dokf+TFDArLBwVkiX3N4NNKMlSJB8zs1gvxdIEVjHsgM7Sdr0iROsVENf8uMaT5wFcF4xWVhdfuugBSPv2H8vmFU/Qyrkb/zVsCPi8p8+cD56St+hPllwd7TZShEDQbMCbkCxAOxdDtmZ729wPCtuH1UqhvTg5+X0soaGMEldPjkjqQ4LoRG8SricpbHeXDoVhhfbhyZzgfa+KJ8q78zboMGEPeLBVCGxE+l7WIX8ZYKJeVdik6sYKQx/0CshBX2AyM95HwW5iJKm9q+DGiySP2Vh7kkcA+hQ4owyV+D66qgKiiJ6VVgaDDQBZBdaNuRY2xgWMW8Rc25vWzUW7w94TR5m/xqSP3B2eZaA3zxlFaxY3QPzK39RNwAuQezc6Hg7FJ5PmzOA90A7JD8ncXyQzBYEblrejmv7YrWODBKP9mVoCr3cjE3bCeeK6Mnhzy9ciUbwLwjbyvaCeMqyLMKXlncn8YthEzi9WFWOqsGVvnAGFDfx0fzAJiqptF+OdC4x14B9K2Q+CUizdeZ6TmiQCS47rEfjjzLT3sJ2sPEg31udX5Afs1PGwCFz0IDsWAmVUPNUYHsIiXDk94GEd4o0i1T24nv0YQOfKHoCoEEZtQNVDLCUS6Vshe2ycm5ACIxH6hGrB1bymQyR0/hvgrCN2GO1qcUlX4pCaNh2f6JvsrHb2DmFrZ9I1ZCVcPWKE+4YcZ7U44PY8Uu/heZ0uPBalzndKAJamzqStElv1VKCQOTNFslgWwZ6AC7YGHApGX1CbpKBbeYXyu43sW6QjDly5vEzmFtBVypIcr6qlMKi8EuCz5nOTqaJ+JBiSMLgekCo9gh7mCkw8y+usxYZonQKLMsy1UIrTduj1qX1bPKOU7Qlivqy8iqB2G8pYitxHkI50Cqa51udt6ooGOz/smwMkybPOYpDsWEpNbnXPXDy4VSOYvb+e7qbHE/g0RHkh/D+FFLaHJWfRe9FhqFJbuZGS7emwNSuDvoxdBI/nJsyWk4mcT9mq621GCBFHAZ3S6OJs5D5ZPA4Sh5E+Rxj9VPTRiBUCRPn4LiOVmN0FI/XsCUDnp7catLkVSZzJO8FnwH3sVv/EjtDDSQAA4iVPl8IDaGJQPZuuRqm8M9loVJNScfitcQtWZGOIKs4WjMlnB/Y1qYHGKAZCSPqgGCke6YVpcS6LI4T/K2bXm33plSyAhBIQkD8KIDMUTvFT+K40N+qL86q7ROHM+dBaaClWKWREZP1zgHquesPkQn0O3QUTMrHneWrMlTNsHewEL0csEHIQ7pHdhU4GkwagwXk7aCux/sw3gXmotreV1GNSwQiMs4Zt0eyZYYeOE0AiJRwkonQRkex0F7c4cy5bHFTmIrXY5Vgs+qZVgtiBw+oOIwywuMPQwmXQ1DZ3fZ5WJYOY8uHnVEapWrKo2GvS2s7Cce2/EdYiP9pNgxgB/jbV8gOFd1iazR7R2xT3VdeVjgCtpw0fpiLcfd3g7DeR2kG679VeMr7s/SXZpX3bG88Dv6TPdn8GdjoWvSo/nwv+pQbhngy5hTxnMIbrH78+bGxbS/ub9E3BG/7v70ex+cO9bh8H/Y4V73hXMlyzK7j1GbS1gmNfbTPOE7zd8E+1ZiyfKxjtcsd7dKk0y2QaW2ZMl7PfwG9XTqytTUzWPDfpSPdDzNFlE9Ps1Ip6/eRY1oGKc5+K/tavVGzNiMge/t/sfv/d/89PiRk/5vj0/98XeU2Jck/2+Q+EcQRlt4zYj0Xw8Jrf01Rk17mpaVqopK8z/MWAtCDeQC4HLC4YlRs0ncb8ya5A3L5iMqGY1Tml9o0072CjtYmA28g6gplPX2nh+zha+9l9k8oYh7aW/zWAIEa6ilDd0z/W5zYd6Y3sedrkP7TuPdic2PSRa09XQ/35AY7o0oVizJalJ0rMdFPoeZrTi99wPHqoF5JQyd6Xo/cQPBPjRCvoMgP7zedTX9mGsYxfPDhFgC/XeoyR411xBBabUnM16cY3Ra9j9MsLrL8Q81XalPPgwNXTBmqae+9ZTFW950t624v6qOcq/zBSkE2b5d8WEmt/PMxRjs470vsuP48fSRcPnBpb5BBzzPPS+Gyk60nxuIIRX+V02KVP+/aipVeBQvz970vBzUT308r/Rish5X/hXAGMFf4bv05wRbT9d98CcyKP/4T2eO/vZPsUre8F8/oXD7LLF1pOBrlQAMwXi0f6gPu+xEpbB055j/2/H4qSJLtjculodZafU48ectXFTo3id/ysTV3sWTz/2VkP2DU4InbOBeJ38ap/PeXQT59i+xj37+i+Wk/NVwW+7fvPCnkqm7nD9l/Z+zm/qB7x8giBD2rAiXsZmW9jN5+NG4UVhd2ZWpfyAPnCoj7ztW9EckRSs6MdXx5D9A14abNYOVt55uqydrz8H+MJ35aZ3XubpOTA5QBqKfx460P46gimjtnwF1K7x5IX+w18Kd7zEHi7UnCnOy5yMuxSSH/g/wivtYLH2oNiRTlzsvunuWyyey9zkq5OXbwYE4laHneeUzGDqzkfgaQ1lNdPeDK5FUt/fp2+P/D+hoeSnsfaPU2i8cW+LI6B0Sgdun2rosJ4hLvpS3gUn+/3h+xgJ68nYuG/Ok4WlaTpT+oOXmZK8T7cnKcBEpczfmKX70cakevVWpWUJDUJ4niwUpQw/JvJOy8JJaOKEaEUCSBJYRSm7BZHLDCmLirBVfaijEKsQUPr8BO4/P51ln8wGrf4MBEstTzjyh11tzeTHEKhQq3xrZMTfPSiysMVijOvQWYoGOnMvbTcRPaW0ZIL8JDl4wBE4oTVk5TFVJx065wcj0SJxT0gDTwU9iugs2Pj2djVgm49FHYB+A6oOJ7MFiJdpX+TdX/ffUp9xVa1kZIWWhedZpdI4rxWJ6nHAViOWYt5oRERIjI5wdJeXFQtvAKoVrNLqglIEkf8MFFtOwHVQiPs+MRfGsuQo5TwqAs3kYFBLJYfpVdzznIkbz9idwv12DERcgVYUb0WVCZvdO7rfgQAus94zYAYOVMjI1GySB/ZkhfnK7fBhgBCOU88t8jYmz+DwKLwDF21+xIEsjbooLk3cBNUymomJpXmdS2A/QjR3RCDNSlGuN4izcGPZguG3f8AvTxgS6cklVka6PfMLvQHslvVjcMT2ALAnMI5Hv5VMxcrFIWg4bKRK5byBsJOKz6ud34PtxO/BFUQhArM2fTe5mmHaFdXRZ8+Xk2St6q6EqBgkaGIDqgWU0QXhJ7+ClS/wJrVWpYODFSigwmkddiYqQTK97FMf9ht7OoOzSKMXlw30fE70busCu+ajIwgIFsDjTr4Zb3DIA3AODFLyA2bzdYY4UMAGSyrERqp2wpTTTcwah2uqRIIwJ9NXuvBnp9TVU+nDOasnw1z6l0WH5yWGD9JEA7UZbnJnRvYsoNYi3hxfGqejYDjPDRLFV01x1bpF+FOLxPsgDKm0zzPNpM3lz2AWvpNjJA+qEFyX2S5qG2xbIORzKjvJ01TGMubtmERbgV8thfuCwOHoWGE3kSPD91FmiSF4xJquw5ekZYEbfMtpqEFDzeZnXJErYvBUS53RRvqLUVZook25yN6aFOcQ8MVOz1RUalQVl5RMerFq6cxvRM3s7BkZR5S5Hra6dfqB9AH6YXswI0omZIR0Nk2AHtOKFZTj5nfkdqoFhsbbrEawuhkgNCxVm+NFrugxbXOoqM1CPrFYA19g2gzKGmOhRMgeV38bV2etBrkJHVso3R9VOTPndkudSh/eaJvzFnE+FE3L4pPXyS5L/sSRh1l6hSP/mH4omxpML55rZJqGgvQTzb4VW8TwBc6D3hr6kJpz6Sat65Nh06opUSuP/eZX5v9fh63+QrL+omtlPDyBPhLvQ64daoxmd3/oQcFD6KM9p4Q0NMuAky48+zXhbp5cg3PLoADWRY21T9teaO5ryeIk5vBC8qTf5x6BxQQVhHvQM2H+dRwjJdHHdquxpzNRaO/a9GvZ2IqPOt5kwVa3PAqnj0nKnIJLw+7sFJngweOy4+lFanm77CbU+B6SMd6gPPnfpbUKl40g58327razW2m5cHyHdZMrdwHzXTqRLnsX/qA1QqV2tT+tpiUCuA2o3+RDOlLCkwdG/xzWXiBfb/bwinREHynSHIhCfEqh+8353jzb7WbU+uF7mWVKQYfvYJmab0sFg+G9+xl08DyX7rbeTIrQNPjJLw1AyAP0WqWujhkp7EjN+Km5dziMNlPa0xYwD721Lkw6eFLrLF6JE0usuwUbaBOzRnrbEkVUGEVAO4hfT7RD7gZGsFjvi7KOPzxhiL5q3DtcaWcZYAchyzjmdJgH99YQyuxwnpZ8TZVuNMqetcrqq5nHlWiLCfCwqaKFWP+rQDXdZay5bQj9VCUILvx9XSbpap05xVXlmdVRa+/BbXuFD9/r22HYu4YrctZ9IO5D/IJFH4psrvFUcS2e2klRIQn9F5CyJ5m2kq1epFJuN5U++9YlmuKSSJYtvLIYHPAV5hBIpK10GDWCVYckOUyzkAN4Z6dnAGTVFDuoGxIKLEJ582/ZAJE2xXpH1rkCO3svn7UZCad+XETh+yHFZ6xY3XIXXkbjFGMc0cq8fWVcGUogcDeB+OIHOfLR/ajQzMixzMbvAJSCft/nZLa44sDXMmryvZVhujcwDqhM3hA//vAYPuFWpdU4iZaRR1XXwBgIHwo+XKl0Gpg+IhYEgLAIcBSvpSMjAiCQizsA+A9r4ciEWOLisA2EMyOi/oS8b8mi21HzKnxBZxR7MksIZgxUAosb+gDSrHGgjn+Km+uP4BVR6WUQDbDbYBxlWNXTFLIn2UlAPR++rNdBGSnswr1EDOlBFIMXjiEHEoydzj2LiCw3fwODkeO6DA2SP7zbaqplWGA5kLdRKr/l9xE/k8XA0kYNuUeTIivcx+39T0oayAmpC4SvJ7YzuWG5k9mJaIbDE4WjML/MxJvctCOQssd+ailwbIYnizkgOW5Nku21O0hDxe7CZ8l8Zq7sAvKmCL2EF0eRfzkajC1oWsxtZ3B9AeAl9ZEtJxY1ZysdR7IIk5rM7O1G+AeSgtasV9MW7VLWP+1rWcYtB+FnQHrWvtnFLPnKdU+cjO1qYVjM7gMI9jpmbBfPmgxRYrJnekhPiixPq7IWGhnvpMzl6Sg5wkHUlKey3cUPldGyGy6aZjgHYMqGhAJDsu6+L+Kl8IKAnJmSnHIsutbQMFtKFGd3do6NQ772ue/DESJKxciesWRod4vm7JOh77byhldCoxRoMdsGmgl0rYDhA+/Yy9kr7GUNUGsE5olR2OEyic3XtZUUBFAl+Sj1EfgKZGHP1833fBlgSp93IudNGBbsHth/f40pK20fxZEbBA2e1Ff/iXLGzJ8fY8rsVumGGNemaX10nTHWGXht/XnKBjp1txtR0pIgQTtSecFphJ31JB94R3QQjuDRXxEPO4Ml5Qp4o+xK3GKIXFJlDS6Jmk7YqDMaArM5h1QKgbtz1i9diGAXUuA5Xzq8/sMs226VY/BXdsA9XSCTMcGuFUS0+ltu2EhxuGR2OC2vuzThG127tuaj8ksgrjgkLXTw7kbefPnK5Wdw+YH7XmrnIxdKqAsNWo/Fiaf/Tb9HMOfbjXU+fuSp+ILuXGbK5cM5ee+mTloyj3P0Y36DSbETGYxu7KGD7LGdSqiR8pihXbigdNmyUaPPL+HAz64gO/r06TnQJMu9BOcsUsMXAUbEjdBG/jjqrjmwy78qChYH4B3VUl51yKEQCAmDIH8+fojTMDqpzO/ahPUV1z7z5Y0pNc4XxZ0nPusTPZJQQ5jPvS6syWICU9dvDknHW6q6rv/nVkQfOo141+bLJS1646nhS7ljg3380s8634yC7PenhMxffzoS8oF11/jUj9fPwh9h9SeJnDcNDLp+z1EUxWNoDAONC/3yDwN5L/amz0EWVT1orY4esfQYmI6P7GLW1pbA9bOB2QI8KnX3nGQWJY6JyijzTGt0B7oUGHsHBWKap8CUcZ4f9Vm/uMPcKlSXOLW+4/NHmDFrjbznCvo1KgtOm3iodODI0kTlsHq5DOhaF/7ckHJtrn/74JpVgueXVXJLefUzotCmdrwbNlYrAzDCp6tJzHe0qjl2ldj/EFOoFHIcp8r2EC5aOQiNkiS6fGHzj28re767ZKVrDRD16kVvcuns8iyj84gh907KCMTnc3HhxMe2zc4fGCIM/2yJf17Nk/FZ0xIW74g9Orh7D/mj+FjjubJ3xHMHeo565IYxuglwYVglGfz7XXMIcuNOmOkp9NvT9lIJi7egDUfS+eflm5IqD14449ByHvpdlzNSqV3iFHx41yByGNtVl7LNZniwAKdwcgdOmV04tgpF27solgXBK2hnYfl1FfXmrd56xwiLNKzcASI7t/ToW8yQgxIGVSmY3VqTNoP8GLypWw52BlR+Jxdysf5g0r+TWyHA5x84kHqlqtbCr4yTEQoHQGDIWwfYevli2mCbXWn2UGqJPIskR9TWmuv6TmQ84EV+GWeOJ3kWT1xG9VUgRkt9wambdE3d4ZmhdZmJutX5feCUbybYwr5Lw5OQoZoFxoHfd74OONjbBtuhU+XK+y7+cgpPJRIIc2BhmWFgfC1aXirWw+J2a3JbF8mZYkttViWUMOWWWKtc624iO9mqt8CZpa5jTjEnhz6FcrZAlJ4cnyR/D+IFOz0axw7LRxHjQNQr8Qj7qp6zivoKNRop41kIzVt44v58clrkE5YuOAOEJrRXj2df66PtbgKY421GGxyGo8Q7U2NglnJ8N+7IoYK3HQYWC/C+4K01jj5D1UJIk8MMp98R9A9tP0zk+UaRlWToDTlp2CbkG6ZwZE9JLHTfv0s3XjWJ4XecA/FgpFABu9ECBAMAvUjZyobkd3pObLBjzfPmJ4fMzVbK4m7ltwMHqhat/Vj8K8E+CajFSXqXOSvY4pYghKMZM0+/sRRbQBNu0k0v0WaGA7XxA+BixYi13KSaPQt5FDCq5D58cp2Fvdy0HvMFe3ya3l009xeAqzGh/MlniRzKUwrBg5nzUm/Tari7DbwrtrmHnYOSAZSMEe7eO0d3FoFBsrOPkva8rOrFlviKkMiifBFaRJUTPk6UM727YSuBqSH9iOLPQGlkYDm0TWokdqDKk6lj4m+ufLJDOBTN3c48e+erRkmca+5WWjp1yGLMXlX1kGLuUX9qYtJKrM4GVroThqZ9ySoEB5ZQ2xXnwwCC6lnw7lw+cn90Awur08/uT7VViWRe50LrN61TrnFmkc9D1kHpVEpO3UDa1btXkc79ZobWw+DvPUkYRlPSIiA9wxZMJ67T4TtavqqP8Z5b80+1n0l8A/rBv9m8LO9yIVZ6wWwCC1H78X4HeWhCqjZ64BXHGnU0GW/vTZJmOy6gvi3V/8E3/f1SAwpLM/htCmb1NFm7Nl1nyhYTRUsIyd6Ca5HfDEl1o7Blzp8/dcbwoNdcaT7ZnGmupZk2y19WNUDhCa9jyXAf80/1e/yK/djXwRXndFQZ1Lqk3Z2yZeBx3Mf7VV6ouLPgd9KotQV9Patv8HNEC349+LLfdLb9KVxtD2/7xYsvHXJLW6TCrz/NYveSef2//Jz25jVt87g8TvAp2V8FxGza9gGPS6/KmBCyt5IeLE7LZop70Fre4jaIJW/c8e5WvvAfDiZrE6ccvPheJYid/sohGK6YPLtkycav2/N0pB7/UaILA7t0XnwtHR6a9c0t8I0He9NPml4BfAv7/GfBWOI7gMvcTChR49d+JqlzBjMf8NUBPwgks9fNaFSHx/44iQUAfJDm6SM1SqCDxhPMrTdj6P++UkJjZNlKOiZ+N4/0J4zV3tTd2a8Ki/zM2qwx+OI7TzNE+TH/v32natsibvJiPJuvlBshrmstp2tvWlNXF/LlcQqJfqshLwC8B/98FXC++k2r/pdy+Y9TaXPU8wGpzR+ZPM159WPRiqTi834v5jv/HXyfkGoefn8Bd74RlzgxCSQEws3YCZsPlRCboS+UMzON8V/juTXq+sc+CEPw3Pe019RidDqM6ePf2CYGw8iCDVevE+w5XuNIgk/HaUP7E4vR+PybXHRMP5XYKxuT0c/UEb9Zd7oX64cHEpA/njQn+OmqCTTzcvfIXUp4Dc8e9kuuuTGxaqdgwtjJfRT2HbrFbNTYZXkJ6Cem/AlIbHuweewoRgWQN9bp3NJiHftqgla6MnP/i+O6E4cGVSD3Y7b4/g6d1uB8SoFu87744Q02vGH6ge7JX2F7rddI+VVRaO/vTPw7Vd5Gjp4Qd+AmLE235AxpXPmCpCQIjfrafLG5b8AcErrK4pGL3Qw3lD3xaucWY+A6WuV3v/Kq6ausfhox11f9LQOT0jF8PRTQ76adjiN7OjOrCmhdlXKUoLMZ8JSe8c827gXeex0+R/EHiUV3IWa1BL7XuJaT/IZAwtMoo59AG5z5r2o7RVS+3zb4keUnykuQlyUuSlyQvSV6SvCR5SfKS5CXJS5KXJC9J/lMS9wbqtsFv36uVBAc8t1N++OdNVIJVraQpYd8NKXTxOdh3f7+P0fT9Bny6SZOsbC/BvtfTa1ubI5wTiqX8d78y7eoQDX0vsP3qMbZB/uF/3R78ayrxyAGk7VGve3R1TcdwmVAkHb5CNXdkGm/lAm/z0AhqWEcvOEb1dKHoXLw5xBuy1Lk3jq/p20RvFzeJWala4F2Ec11/Mh+Bk9n7EgW1UEHiWmTv6TzAlxdqZYxN7Udyjqq8THf2bZ1h3cyMVwOSWaqQqr4EHyizWgFwtrto3bsFf/B6eq8BbMaXXBq9HYFPQtXE97l3vandx83wa+3JAqtGfcALz+h3b75ToPTdYVD9TDS7nzB8YUPtr5VdxjXExHT1F7aSAgPLXKNl3YkF+2oc0uihpUn+RnJqrdUok9mCy78a4bSXgYQvrPjQNnDsaAvo12sGC7b1dIZr3GK2Zg39ZG9V5HSZSGV/tX4Nrxio9gPGYOUcenyknNk18uXhKGmq4cEVfm1gVgsj02N35/1y9vBIucFAx+qSkaUUZrP7BQZp8F7518Fs9I/u42fezO4RR9lmiwoMBQqd4d0pdeJ4iUSSMNc6+0aheWMUGv9A7LTsKFTwRTUonJ1rFBujPCN4k12i39swc+nYK6zKkMjvWL1r1AlV77F55YOfhrjkJpyasrCSRyVhpjTcniWTbzscRf0gqyKekUd9Ejj1rLg8qp93KV9pTZrPpQbKT8HR5VNvwipB84LowuUZLkHR9xHRUoQcm05eSMQrBraUZ2xZdtDTh1XQa8XryDD0VlU+L50Zrv1ZrIa4xqiSk310t2qWWT691qvERX4/Dmcuu1zIYyHlTeEFSG17CpdLjw/5PKoei7PWG++MmlGrb1pSwpcBCnD7EcxHhXTM6h/pJxdJETuDiYQ3sdHl7ET06Gy1mVWvgFKW1XTAQviJNTTcyMKGOR0RJik/zNN9PMIsjg/ZRC0OvIt3nO0NipzJodSWyTg/idNXkePuoiLzqPJAQQg/d3lCWOjBYr69o4CeHD7UoDDsX8Q1eIF4oUEpr8uXri4bxafWdvRCUatMdsbMSnPt4fbuubuMmR/UNK273YFz2eHpXOTGjgGt8EYRy7Oosi1+o42RYYJIRfTBPPm9w1FV1xD8op338hTTimsrtTWhITSKGcktrlF0mL9ILS4+WGt0wfMZPu3Fml/rQFWap7ksOK7K5vV4V6XylqvHldHHEYTjbE9U3TPovrqIAnT1eo9iKM2fwlG9i/uQfY0ZMh/tbG5iWC0tg1dtoTi+bhQEquss1kVgAijNemLUXP6NlZMInHsTlYA1oiDhM0d7zpkRQ8+zte7Blqymg7WJ7iOhBh6SeWc5JerK3sGrh9spCunQWfRZQXZUewU9ub2M75IJRLyPAikefND4mJh/K962AlWXsU9HqdeHrJZCmTNlPuSbXGgRm7STiZg8BAsFVZi/oRJnmoV+08ifEzso4YtQTdLVpnQklJJ+DHCfcuR+YYTq3kBL44icZ9znU/WkUMfwUbrPAG/FJnqprdF3aUKa1iUdk9TlmTwbRC5HUsT5/tG9XYJ891p7kyZD1w+yUKkxGskZWJ48bt+hYd6rXiDQoqKYgeFcZYrtYRqM3C1eOKWBvj0sMknCGvF6o6AzmZg4konLus3ItO2Ylg1ZS2rD3WqNB76sVpAvTHlw6a4UucLvS2XYYGOfcUg4yBdSaexeMjJUtrAj2p6NztS6lBv1lnEeYs3hKHZL2wqXMla2Xc7sv6Fvztb2VtfcHVeYHFkyxipsROlen7MHmrkfHLBg+wcqLcldNVp7P98esif95FnLoF7M6z33RCfVVVpSWOq1phvb7tKwM3nv4+VdbXIylxcQzXP9K+u7oJF8Pl8ATDf7JvII89CJwiqlfqf4rla2W/MqjWiyw+QMWMPyo1Hz6nmX0Jk2CPip0w3VYCC95/krzCdCoZAbQNXaMbBcHdm3gXxerjnWy3L5Er9/Wmq8hQSg98kZ+U0fTlnNeQu2u5etU16ij1iEnaNKCjhvOrCXAVfryS6LaIwLWSQXCPmJkQ44M4qI4DQXFnG8C05jZwt4F58oh2semo3aJbS/4VBWNtdJXpK3HF3TvHej4QDWhUdhKNtypVxkW/r9mEm0WGT7Fcp1tqnJ2v2uZpcXSfvFfWTXkHIRf0bBrcD68zeYbTAcn0PjzkmyDT2CvV/aZb9cMO/UQsHbcFGBTrlHYehfYD2xMFZ0DN4A4DpSW8QhKCW3rR7w53j7g/0Z9f4C7ZNkEc/yy238PFcGsBesNAJQfGMw4xJEs5HObPS7TH9IcaYtHBMWekuBQkjCjmufA5NtIVCgiiwWJyz8GbgUm+FxS8Y2X+UPXL6QjmWahIJwjhVmO/PVKV8lheh5jPxJlDOEtlWt3+UWVSWEMWJpWVC6n4rE8axbV1AMXT/EWu9KHh7JY7W8UovXmtSRqzZM3/lRAnlsVuzmCQTf5zpz+kPjs8ZWSbNbLSChPswjIOW3veVx8A3TcxV8MJKbHMM6SSdsVyxPDGtLto3Eczm44U2p6gTKGcs2sKIB8NnwWnWchihCzAdO+QYKXq/etwmkjMmC0ql12rVKRMbj04PonLOMSGJR+xTGjV4r/bAdeeqsmGk7Ky/tzZgzpvFZF+nppj1zx76nvk393GRaO2aY/S6Xj+anbASRdXCwDTa3FGbXnXuNzymbncg7RNs9crkRkycvp7fFmVSXtlQq77ic3bH5CLNFDIISFyz2iRj7v0q7eKVAl0IxBex2imgqRdm7VsZiDFHuYwg3a5JNVaLavt6TRqZ+jaQrMDHEekU7emXQAAuJcSmY3xWvlnyu8+hKddef4JzhhLjOm5cFTektwlDhmNc9Vzt8JXGd0yMZ3jJwrJh801duCSr5HJslHRYsL1V/hCu5A+MgfAnfSR0+DeiAcc3KlQMY9t8WR/PkeopEKomijKhur1LIEvfBBFoDAgfucfVzZZoful2ukq1PY+uZN7non/Ml+nBjiGw9EUf7vt3n6ZtqMxi8GZ2RZ/2F8QvHdjwKMe7xzu8gJY48Q0yRc4LPdN2Ey+QGgyH72boLRhqprYQ64urN0/a4cgkuYWuZ8/pQ1JTqLuxHafbk3lXPxBrH9FNQo1fz4TiAsNdXFVVYbZh3X/OzGE7yVev/tVNDzKVSpP0p5WumNq19DtMA6VWSA5g7U7untNcJmzaueXBnROI1SbwEz24aj4OoIoHQwlsjwTsOHIkijFlD9qMoY8bWUf3RqFX3rxYVFIMRd0sxllWQ/qK4/Dq9ZlFJBbxvdGaOzx080s3amS5ytCMkI5yGIsjnyBUWW73+3XoFvdh94lLcvpkghblul4AHB7t/dD/cd4DdCijJRwb5yugmHGcQR3W/MNJ4aORpNoHpUHntrQh+VGnkK25LkXUDTmbUkr1y80PYU53qCTq+eSzq5tcvD+9ITB1Z9Vs0udR188bCGtp4PHEfKHig1rm8ZHrpjqWL5YJYcBlEPd/VRr6cL+IRDsgVPts7UHIpZMLY+j60MsfUALjuYNbzzgFtgBAFDkCYyw3u073Q5YLNS/rnOZj4jiC8bKt/RrZlR055bu8ghqwh5nDmz3cUNnXthetwZqSjE9nsyj4Uzqdezqe9Xo5HXq0Qt44/LUOy2WRPgqvN5Jy6vR45G22CUxaEr1w7iMkzinrZLgeAjhVdqO+cnZ2Suv1wbfj4ksTW6ylRqbXjPjzPlWte6hHEVqGsRBdYdTWa1bOmR7/TJy1eI5npSgZ7RByrSCm4ct0PRb4SzYuBqrpSdLuFModB5qg00P0qMTz+XSkJFeAyKp2TUSAz/3pm5yT/DaXlvydCbqlGXZnauTG1fXzS7zawB77vEVCrFlrD3JNWuoXao4/ZKm/6NlJEq911zUMN836gst4n2e8PZfhJ4xvBs89Wja+DfwcRphURfkA0GKBZ5ijBgGAsJuDGDTmV3nIVHqtSjkfT9Ef7p7YSforfYgpxRUjhFqi81GgFHx+gJ98Spx9/Drvk9bHFTp7I4nzdx2QyrW1aaatWlh7/W8I1qpKVjCVcNw7at2XY2lMNmIUdVZJC5BoCTX0UWBOrRfNbIOQFBtI14ECw+8DMTbaT+WpBQtV8q8UVReNbyLzwIraNH6shMvSh2mOOAx9zzGkcs266N7oczeN8/jilPLN9zRRsYURQN/SF2qyIrdcKDrE2RJ+LchR6jqfxKbbtPdN3Ia1uTDeaCcLoDE0vQ96y7mHX9rVjLzNnnxhmhAwWy0aKqZwRPueYJ9WvimMDOEz1QWCNvd/ooI26VAdnD5hC10J4F9e/jiXjVZaeh72u2mAGB9hloqMbUirbaKtsCCrSLEWF0xCGPKnhXVumzJxJTUxXRLbOwM5UFbTtMv/d9oUtfDbOxbdYqbD5+yOmuk+Pq+6Zd0Czu6Z3UyR7imFdGFzfCnZj2IeiumeamxLZgzZjB/On4o7DhcfqMjsGSwYN9SlgkJrlLij3hkDfFAR6nqjp3xTpzwDJ1bnzQGKGxgM3zC0tvqoUHt15mSvjYNl+OHaUV/EYXw6wmn4sxl2ePsrw/8l0LV/Rv+mcAyLJo8HuC5ZGKj451X16Znt1iuF9XQJ9e6qvu5w8lf1XFe1QnsAxdK5n7HTUSdkLUpu2Sp7++GbPtxO/bTY9YQN6rDAO3lyxR6rrderV4/V3RU44dhkSV+oKlM515a+Nld7zdwJ+tcG01e57As0lHMfI0OqxsdI+6y2qIDkqhULnVOW3k6fOQRe85b7+6ar1K8s+/vKf/wtQSwMEFAACAAgAd4z3SmigejpNAAAAawAAABsAAAB1bml2ZXJzYWwvdW5pdmVyc2FsLnBuZy54bWyzsa/IzVEoSy0qzszPs1Uy1DNQsrfj5bIpKEoty0wtV6gAihnpGUCAkkKlrZIJErc8M6UkA6jCwNgYIZiRmpmeUWKrZG5uChfUB5oJAFBLAQIAABQAAgAIAESUV0cjtE77+wIAALAIAAAUAAAAAAAAAAEAAAAAAAAAAAB1bml2ZXJzYWwvcGxheWVyLnhtbFBLAQIAABQAAgAIAHeM90qHb5M5aCsAALNWAAAXAAAAAAAAAAAAAAAAAC0DAAB1bml2ZXJzYWwvdW5pdmVyc2FsLnBuZ1BLAQIAABQAAgAIAHeM90pooHo6TQAAAGsAAAAbAAAAAAAAAAEAAAAAAMouAAB1bml2ZXJzYWwvdW5pdmVyc2FsLnBuZy54bWxQSwUGAAAAAAMAAwDQAAAAUC8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小清新毕业答辩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8003</TotalTime>
  <Words>377</Words>
  <Application>Microsoft Office PowerPoint</Application>
  <PresentationFormat>Widescreen</PresentationFormat>
  <Paragraphs>186</Paragraphs>
  <Slides>41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DengXian</vt:lpstr>
      <vt:lpstr>DengXian Light</vt:lpstr>
      <vt:lpstr>Microsoft YaHei UI</vt:lpstr>
      <vt:lpstr>钟齐陈伟勋硬笔行书字库</vt:lpstr>
      <vt:lpstr>Arial</vt:lpstr>
      <vt:lpstr>Gill Sans MT</vt:lpstr>
      <vt:lpstr>Times New Roman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小清新毕业答辩</dc:title>
  <dc:creator>zjc</dc:creator>
  <cp:lastModifiedBy>Archis Ngo</cp:lastModifiedBy>
  <cp:revision>648</cp:revision>
  <dcterms:created xsi:type="dcterms:W3CDTF">2018-01-07T13:00:52Z</dcterms:created>
  <dcterms:modified xsi:type="dcterms:W3CDTF">2019-08-25T10:36:57Z</dcterms:modified>
</cp:coreProperties>
</file>